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98" r:id="rId9"/>
    <p:sldId id="335" r:id="rId10"/>
    <p:sldId id="262" r:id="rId11"/>
    <p:sldId id="324" r:id="rId12"/>
    <p:sldId id="322" r:id="rId13"/>
    <p:sldId id="334" r:id="rId14"/>
    <p:sldId id="288" r:id="rId15"/>
    <p:sldId id="336" r:id="rId16"/>
    <p:sldId id="328" r:id="rId17"/>
    <p:sldId id="329" r:id="rId18"/>
    <p:sldId id="290" r:id="rId19"/>
    <p:sldId id="330" r:id="rId20"/>
    <p:sldId id="331" r:id="rId21"/>
    <p:sldId id="332" r:id="rId22"/>
    <p:sldId id="338" r:id="rId23"/>
    <p:sldId id="333" r:id="rId24"/>
    <p:sldId id="311" r:id="rId25"/>
    <p:sldId id="272" r:id="rId26"/>
    <p:sldId id="270" r:id="rId27"/>
    <p:sldId id="294" r:id="rId28"/>
    <p:sldId id="295" r:id="rId29"/>
    <p:sldId id="296" r:id="rId3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0.37001328051715598"/>
          <c:y val="9.2765997800470748E-2"/>
          <c:w val="0.62701363073110283"/>
          <c:h val="0.90517241379310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6.7700906741179193E-2"/>
                  <c:y val="-5.2807188044220917E-2"/>
                </c:manualLayout>
              </c:layout>
              <c:tx>
                <c:rich>
                  <a:bodyPr/>
                  <a:lstStyle/>
                  <a:p>
                    <a:r>
                      <a:rPr lang="ru-RU" sz="1131" b="1" dirty="0"/>
                      <a:t> </a:t>
                    </a:r>
                    <a:r>
                      <a:rPr lang="ru-RU" sz="1131" dirty="0"/>
                      <a:t>    </a:t>
                    </a:r>
                    <a:r>
                      <a:rPr lang="ru-RU" sz="1131" baseline="0" dirty="0"/>
                      <a:t> </a:t>
                    </a:r>
                    <a:r>
                      <a:rPr lang="ru-RU" sz="1273" dirty="0"/>
                      <a:t>Иные доходы       </a:t>
                    </a:r>
                    <a:r>
                      <a:rPr lang="ru-RU" sz="1273" b="0" i="0" u="none" strike="noStrike" baseline="0" dirty="0"/>
                      <a:t> </a:t>
                    </a:r>
                    <a:r>
                      <a:rPr lang="ru-RU" sz="1273" b="1" i="0" u="none" strike="noStrike" baseline="0" dirty="0"/>
                      <a:t>5,8 млн.руб</a:t>
                    </a:r>
                    <a:r>
                      <a:rPr lang="ru-RU" sz="1273" b="0" i="0" u="none" strike="noStrike" baseline="0" dirty="0"/>
                      <a:t>.</a:t>
                    </a:r>
                  </a:p>
                  <a:p>
                    <a:r>
                      <a:rPr lang="ru-RU" sz="1273" dirty="0"/>
                      <a:t>1,0 %</a:t>
                    </a: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5E-4C37-8808-BD165247D900}"/>
                </c:ext>
              </c:extLst>
            </c:dLbl>
            <c:dLbl>
              <c:idx val="1"/>
              <c:layout>
                <c:manualLayout>
                  <c:x val="7.3771035425366324E-2"/>
                  <c:y val="0.15647965967632796"/>
                </c:manualLayout>
              </c:layout>
              <c:tx>
                <c:rich>
                  <a:bodyPr/>
                  <a:lstStyle/>
                  <a:p>
                    <a:r>
                      <a:rPr lang="ru-RU" sz="1273" b="1" dirty="0"/>
                      <a:t>А</a:t>
                    </a:r>
                    <a:r>
                      <a:rPr lang="ru-RU" sz="1273" dirty="0"/>
                      <a:t>кцизы</a:t>
                    </a:r>
                  </a:p>
                  <a:p>
                    <a:r>
                      <a:rPr lang="ru-RU" sz="1273" dirty="0"/>
                      <a:t>      24,9млн.руб.</a:t>
                    </a:r>
                  </a:p>
                  <a:p>
                    <a:r>
                      <a:rPr lang="ru-RU" sz="1273" dirty="0"/>
                      <a:t>4,3 %</a:t>
                    </a:r>
                    <a:r>
                      <a:rPr lang="ru-RU" sz="1131" dirty="0"/>
                      <a:t>
</a:t>
                    </a: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E-4C37-8808-BD165247D900}"/>
                </c:ext>
              </c:extLst>
            </c:dLbl>
            <c:dLbl>
              <c:idx val="2"/>
              <c:layout>
                <c:manualLayout>
                  <c:x val="-3.6929324106179657E-5"/>
                  <c:y val="-8.0212415309726849E-8"/>
                </c:manualLayout>
              </c:layout>
              <c:tx>
                <c:rich>
                  <a:bodyPr/>
                  <a:lstStyle/>
                  <a:p>
                    <a:r>
                      <a:rPr lang="ru-RU" sz="1273" b="1" dirty="0"/>
                      <a:t>Н</a:t>
                    </a:r>
                    <a:r>
                      <a:rPr lang="ru-RU" sz="1273" dirty="0"/>
                      <a:t>алог на доходы</a:t>
                    </a:r>
                  </a:p>
                  <a:p>
                    <a:r>
                      <a:rPr lang="ru-RU" sz="1273" dirty="0"/>
                      <a:t> физических лиц
408,9</a:t>
                    </a:r>
                    <a:r>
                      <a:rPr lang="ru-RU" sz="1273" b="0" i="0" u="none" strike="noStrike" baseline="0" dirty="0"/>
                      <a:t> </a:t>
                    </a:r>
                    <a:r>
                      <a:rPr lang="ru-RU" sz="1273" b="1" i="0" u="none" strike="noStrike" baseline="0" dirty="0"/>
                      <a:t>млн.руб</a:t>
                    </a:r>
                    <a:r>
                      <a:rPr lang="ru-RU" sz="1273" b="0" i="0" u="none" strike="noStrike" baseline="0" dirty="0"/>
                      <a:t>.</a:t>
                    </a:r>
                    <a:r>
                      <a:rPr lang="ru-RU" sz="1273" b="1" i="0" u="none" strike="noStrike" baseline="0" dirty="0"/>
                      <a:t> </a:t>
                    </a:r>
                    <a:r>
                      <a:rPr lang="ru-RU" sz="1273" dirty="0"/>
                      <a:t>71,1%</a:t>
                    </a: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5E-4C37-8808-BD165247D900}"/>
                </c:ext>
              </c:extLst>
            </c:dLbl>
            <c:dLbl>
              <c:idx val="3"/>
              <c:layout>
                <c:manualLayout>
                  <c:x val="-1.5819860361339241E-2"/>
                  <c:y val="0.3767751636824529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ru-RU" sz="1273" b="1" dirty="0" err="1">
                        <a:solidFill>
                          <a:schemeClr val="bg1"/>
                        </a:solidFill>
                      </a:rPr>
                      <a:t>а</a:t>
                    </a:r>
                    <a:r>
                      <a:rPr lang="ru-RU" sz="1273" dirty="0" err="1">
                        <a:solidFill>
                          <a:schemeClr val="bg1"/>
                        </a:solidFill>
                      </a:rPr>
                      <a:t>аАНАрендные</a:t>
                    </a:r>
                    <a:r>
                      <a:rPr lang="ru-RU" sz="1273" dirty="0">
                        <a:solidFill>
                          <a:schemeClr val="bg1"/>
                        </a:solidFill>
                      </a:rPr>
                      <a:t> на</a:t>
                    </a:r>
                    <a:r>
                      <a:rPr lang="ru-RU" sz="1273" dirty="0">
                        <a:solidFill>
                          <a:sysClr val="windowText" lastClr="000000"/>
                        </a:solidFill>
                      </a:rPr>
                      <a:t>
Налог на добычу полезных ископаемых </a:t>
                    </a:r>
                  </a:p>
                  <a:p>
                    <a:pPr>
                      <a:defRPr sz="900" b="1"/>
                    </a:pPr>
                    <a:r>
                      <a:rPr lang="ru-RU" sz="1273" b="0" i="0" u="none" strike="noStrike" baseline="0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ru-RU" sz="1273" b="1" i="0" u="none" strike="noStrike" baseline="0" dirty="0">
                        <a:solidFill>
                          <a:sysClr val="windowText" lastClr="000000"/>
                        </a:solidFill>
                      </a:rPr>
                      <a:t>55,1 млн.руб.</a:t>
                    </a:r>
                    <a:r>
                      <a:rPr lang="ru-RU" sz="1273" dirty="0">
                        <a:solidFill>
                          <a:sysClr val="windowText" lastClr="000000"/>
                        </a:solidFill>
                      </a:rPr>
                      <a:t>
9,6 %</a:t>
                    </a:r>
                  </a:p>
                </c:rich>
              </c:tx>
              <c:spPr>
                <a:noFill/>
                <a:ln w="17959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5E-4C37-8808-BD165247D900}"/>
                </c:ext>
              </c:extLst>
            </c:dLbl>
            <c:dLbl>
              <c:idx val="4"/>
              <c:layout>
                <c:manualLayout>
                  <c:x val="-0.20520483226826094"/>
                  <c:y val="0.32283795779484498"/>
                </c:manualLayout>
              </c:layout>
              <c:tx>
                <c:rich>
                  <a:bodyPr/>
                  <a:lstStyle/>
                  <a:p>
                    <a:pPr>
                      <a:defRPr sz="1273" b="1"/>
                    </a:pPr>
                    <a:r>
                      <a:rPr lang="ru-RU" sz="1273" b="1" dirty="0"/>
                      <a:t>Д</a:t>
                    </a:r>
                    <a:r>
                      <a:rPr lang="ru-RU" sz="1273" dirty="0"/>
                      <a:t>оходы от платных услуг
</a:t>
                    </a:r>
                    <a:r>
                      <a:rPr lang="ru-RU" sz="1273" b="0" i="0" u="none" strike="noStrike" baseline="0" dirty="0"/>
                      <a:t> </a:t>
                    </a:r>
                    <a:r>
                      <a:rPr lang="ru-RU" sz="1273" b="1" i="0" u="none" strike="noStrike" baseline="0" dirty="0"/>
                      <a:t>8,9млн.руб</a:t>
                    </a:r>
                    <a:r>
                      <a:rPr lang="ru-RU" sz="1273" b="0" i="0" u="none" strike="noStrike" baseline="0" dirty="0"/>
                      <a:t>.</a:t>
                    </a:r>
                    <a:r>
                      <a:rPr lang="ru-RU" sz="1273" dirty="0"/>
                      <a:t>1,5 %</a:t>
                    </a:r>
                  </a:p>
                </c:rich>
              </c:tx>
              <c:spPr>
                <a:noFill/>
                <a:ln w="17959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5E-4C37-8808-BD165247D900}"/>
                </c:ext>
              </c:extLst>
            </c:dLbl>
            <c:dLbl>
              <c:idx val="5"/>
              <c:layout>
                <c:manualLayout>
                  <c:x val="-0.24581471659411519"/>
                  <c:y val="0.15065061407920655"/>
                </c:manualLayout>
              </c:layout>
              <c:tx>
                <c:rich>
                  <a:bodyPr/>
                  <a:lstStyle/>
                  <a:p>
                    <a:pPr>
                      <a:defRPr sz="636" b="1"/>
                    </a:pPr>
                    <a:r>
                      <a:rPr lang="ru-RU" sz="1273" b="1" dirty="0"/>
                      <a:t>А</a:t>
                    </a:r>
                    <a:r>
                      <a:rPr lang="ru-RU" sz="1273" dirty="0"/>
                      <a:t>рендные платежи</a:t>
                    </a:r>
                  </a:p>
                  <a:p>
                    <a:pPr>
                      <a:defRPr sz="636" b="1"/>
                    </a:pPr>
                    <a:r>
                      <a:rPr lang="ru-RU" sz="1273" dirty="0"/>
                      <a:t>    12,9</a:t>
                    </a:r>
                    <a:r>
                      <a:rPr lang="ru-RU" sz="1273" baseline="0" dirty="0"/>
                      <a:t> </a:t>
                    </a:r>
                    <a:r>
                      <a:rPr lang="ru-RU" sz="1273" dirty="0"/>
                      <a:t>млн.руб.</a:t>
                    </a:r>
                  </a:p>
                  <a:p>
                    <a:pPr>
                      <a:defRPr sz="636" b="1"/>
                    </a:pPr>
                    <a:r>
                      <a:rPr lang="ru-RU" sz="1273" baseline="0" dirty="0"/>
                      <a:t> 2,2%</a:t>
                    </a:r>
                    <a:endParaRPr lang="ru-RU" sz="1800" dirty="0"/>
                  </a:p>
                </c:rich>
              </c:tx>
              <c:spPr>
                <a:noFill/>
                <a:ln w="17959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5E-4C37-8808-BD165247D900}"/>
                </c:ext>
              </c:extLst>
            </c:dLbl>
            <c:dLbl>
              <c:idx val="6"/>
              <c:layout>
                <c:manualLayout>
                  <c:x val="-0.11819376649578857"/>
                  <c:y val="-6.2368850029770224E-3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ru-RU" sz="1273" b="1" dirty="0"/>
                      <a:t>П</a:t>
                    </a:r>
                    <a:r>
                      <a:rPr lang="ru-RU" sz="1273" dirty="0"/>
                      <a:t>родажа имущества</a:t>
                    </a:r>
                    <a:r>
                      <a:rPr lang="ru-RU" sz="1273" baseline="0" dirty="0"/>
                      <a:t> </a:t>
                    </a:r>
                    <a:r>
                      <a:rPr lang="ru-RU" sz="1273" dirty="0"/>
                      <a:t>и земли</a:t>
                    </a:r>
                  </a:p>
                  <a:p>
                    <a:pPr>
                      <a:defRPr sz="900" b="1"/>
                    </a:pPr>
                    <a:r>
                      <a:rPr lang="ru-RU" sz="1273" dirty="0"/>
                      <a:t>  3,8млн.руб</a:t>
                    </a:r>
                    <a:r>
                      <a:rPr lang="ru-RU" sz="1273" baseline="0" dirty="0"/>
                      <a:t>. </a:t>
                    </a:r>
                    <a:r>
                      <a:rPr lang="ru-RU" sz="1273" dirty="0"/>
                      <a:t>0,7 %</a:t>
                    </a:r>
                  </a:p>
                </c:rich>
              </c:tx>
              <c:spPr>
                <a:noFill/>
                <a:ln w="17959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5E-4C37-8808-BD165247D900}"/>
                </c:ext>
              </c:extLst>
            </c:dLbl>
            <c:dLbl>
              <c:idx val="7"/>
              <c:layout>
                <c:manualLayout>
                  <c:x val="0.10119358635107174"/>
                  <c:y val="-9.4567498715472289E-3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900" b="1"/>
                    </a:pPr>
                    <a:r>
                      <a:rPr lang="ru-RU" sz="1273" b="1" dirty="0"/>
                      <a:t>Н</a:t>
                    </a:r>
                    <a:r>
                      <a:rPr lang="ru-RU" sz="1273" dirty="0"/>
                      <a:t>алог по упрощенной</a:t>
                    </a:r>
                  </a:p>
                  <a:p>
                    <a:pPr algn="ctr">
                      <a:defRPr sz="900" b="1"/>
                    </a:pPr>
                    <a:r>
                      <a:rPr lang="ru-RU" sz="1273" dirty="0"/>
                      <a:t>системе
55,0млн.руб.</a:t>
                    </a:r>
                    <a:r>
                      <a:rPr lang="ru-RU" sz="1273" baseline="0" dirty="0"/>
                      <a:t> 9,6</a:t>
                    </a:r>
                    <a:r>
                      <a:rPr lang="ru-RU" sz="1273" dirty="0"/>
                      <a:t>%</a:t>
                    </a:r>
                  </a:p>
                </c:rich>
              </c:tx>
              <c:spPr>
                <a:noFill/>
                <a:ln w="17959">
                  <a:noFill/>
                </a:ln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5E-4C37-8808-BD165247D90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131" b="1"/>
                      <a:t>П</a:t>
                    </a:r>
                    <a:r>
                      <a:rPr lang="ru-RU" sz="1131"/>
                      <a:t>родажа имущества и земли  6,6млн.руб.  3,3%</a:t>
                    </a: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5E-4C37-8808-BD165247D900}"/>
                </c:ext>
              </c:extLst>
            </c:dLbl>
            <c:spPr>
              <a:noFill/>
              <a:ln w="17959">
                <a:noFill/>
              </a:ln>
            </c:spPr>
            <c:txPr>
              <a:bodyPr/>
              <a:lstStyle/>
              <a:p>
                <a:pPr>
                  <a:defRPr sz="1131" b="1"/>
                </a:pPr>
                <a:endParaRPr lang="ru-RU"/>
              </a:p>
            </c:txPr>
            <c:showVal val="1"/>
            <c:showCatName val="1"/>
            <c:showSer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Иные доходы</c:v>
                </c:pt>
                <c:pt idx="1">
                  <c:v>Акцизы</c:v>
                </c:pt>
                <c:pt idx="2">
                  <c:v>Налог на доходы физических лиц</c:v>
                </c:pt>
                <c:pt idx="3">
                  <c:v>Налог на добычу полезных ископаемых</c:v>
                </c:pt>
                <c:pt idx="4">
                  <c:v>Доходы от платных услуг</c:v>
                </c:pt>
                <c:pt idx="5">
                  <c:v>Арендные платежи</c:v>
                </c:pt>
                <c:pt idx="6">
                  <c:v>Продажа имущества и земли</c:v>
                </c:pt>
                <c:pt idx="7">
                  <c:v>Налог в связи с упрощенной системой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 formatCode="General">
                  <c:v>5.3</c:v>
                </c:pt>
                <c:pt idx="1">
                  <c:v>22.7</c:v>
                </c:pt>
                <c:pt idx="2" formatCode="General">
                  <c:v>345.5</c:v>
                </c:pt>
                <c:pt idx="3" formatCode="General">
                  <c:v>60.7</c:v>
                </c:pt>
                <c:pt idx="4" formatCode="General">
                  <c:v>8.8000000000000007</c:v>
                </c:pt>
                <c:pt idx="5">
                  <c:v>12</c:v>
                </c:pt>
                <c:pt idx="6" formatCode="General">
                  <c:v>2.7</c:v>
                </c:pt>
                <c:pt idx="7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55E-4C37-8808-BD165247D900}"/>
            </c:ext>
          </c:extLst>
        </c:ser>
        <c:dLbls/>
      </c:pie3DChart>
      <c:spPr>
        <a:noFill/>
        <a:ln w="17959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273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0"/>
      <c:depthPercent val="100"/>
      <c:perspective val="30"/>
    </c:view3D>
    <c:sideWall>
      <c:spPr>
        <a:noFill/>
        <a:ln w="25400">
          <a:noFill/>
        </a:ln>
        <a:scene3d>
          <a:camera prst="orthographicFront"/>
          <a:lightRig rig="threePt" dir="t"/>
        </a:scene3d>
        <a:sp3d>
          <a:bevelB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6.6921797288881743E-2"/>
          <c:y val="4.4862745098039405E-2"/>
          <c:w val="0.59053866912356356"/>
          <c:h val="0.842598733981781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программам</c:v>
                </c:pt>
              </c:strCache>
            </c:strRef>
          </c:tx>
          <c:spPr>
            <a:solidFill>
              <a:srgbClr val="3FE5F7"/>
            </a:solidFill>
            <a:ln w="25259"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7.3800738007380184E-3"/>
                  <c:y val="-9.1883614088820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98,3%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2B-449D-9110-3EC44A4F070D}"/>
                </c:ext>
              </c:extLst>
            </c:dLbl>
            <c:dLbl>
              <c:idx val="1"/>
              <c:layout>
                <c:manualLayout>
                  <c:x val="-2.9520295202952037E-3"/>
                  <c:y val="-9.49464012251148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99,2%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B-449D-9110-3EC44A4F070D}"/>
                </c:ext>
              </c:extLst>
            </c:dLbl>
            <c:spPr>
              <a:noFill/>
              <a:ln w="2525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18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98.3</c:v>
                </c:pt>
                <c:pt idx="1">
                  <c:v>99.3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2B-449D-9110-3EC44A4F07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деятельность</c:v>
                </c:pt>
              </c:strCache>
            </c:strRef>
          </c:tx>
          <c:spPr>
            <a:solidFill>
              <a:srgbClr val="FF9500"/>
            </a:solidFill>
            <a:ln w="25259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.10767074410901614"/>
                  <c:y val="-7.0178823359185388E-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91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59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1,7%</a:t>
                    </a:r>
                  </a:p>
                </c:rich>
              </c:tx>
              <c:spPr>
                <a:noFill/>
                <a:ln w="25259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B-449D-9110-3EC44A4F070D}"/>
                </c:ext>
              </c:extLst>
            </c:dLbl>
            <c:dLbl>
              <c:idx val="1"/>
              <c:layout>
                <c:manualLayout>
                  <c:x val="0.11135508062612065"/>
                  <c:y val="-6.0773414043000002E-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591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591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0,8%</a:t>
                    </a:r>
                  </a:p>
                </c:rich>
              </c:tx>
              <c:spPr>
                <a:noFill/>
                <a:ln w="25259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22B-449D-9110-3EC44A4F070D}"/>
                </c:ext>
              </c:extLst>
            </c:dLbl>
            <c:spPr>
              <a:noFill/>
              <a:ln w="2525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1.7000000000000002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2B-449D-9110-3EC44A4F070D}"/>
            </c:ext>
          </c:extLst>
        </c:ser>
        <c:dLbls/>
        <c:shape val="cylinder"/>
        <c:axId val="170995712"/>
        <c:axId val="170997248"/>
        <c:axId val="0"/>
      </c:bar3DChart>
      <c:catAx>
        <c:axId val="170995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46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997248"/>
        <c:crosses val="autoZero"/>
        <c:auto val="1"/>
        <c:lblAlgn val="ctr"/>
        <c:lblOffset val="100"/>
      </c:catAx>
      <c:valAx>
        <c:axId val="170997248"/>
        <c:scaling>
          <c:orientation val="minMax"/>
          <c:min val="0"/>
        </c:scaling>
        <c:axPos val="l"/>
        <c:majorGridlines>
          <c:spPr>
            <a:ln w="946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ln w="63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995712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67236643432816023"/>
          <c:y val="0.29074926954885388"/>
          <c:w val="0.32763344979228581"/>
          <c:h val="0.2783546278413313"/>
        </c:manualLayout>
      </c:layout>
      <c:spPr>
        <a:noFill/>
        <a:ln w="2525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573-7D5B-411F-B333-A2F7CEB380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3A129-9F6C-4CBF-AC15-6E145F51FD86}">
      <dgm:prSet phldrT="[Текст]" custT="1"/>
      <dgm:spPr/>
      <dgm:t>
        <a:bodyPr/>
        <a:lstStyle/>
        <a:p>
          <a:r>
            <a:rPr lang="ru-RU" sz="1600" dirty="0"/>
            <a:t>Виды бюджетов</a:t>
          </a:r>
        </a:p>
      </dgm:t>
    </dgm:pt>
    <dgm:pt modelId="{8C927EE3-1BC3-4E4E-862C-B553469B2B57}" type="parTrans" cxnId="{26E1504A-FB4B-4158-814D-C5FFE2B75146}">
      <dgm:prSet/>
      <dgm:spPr/>
      <dgm:t>
        <a:bodyPr/>
        <a:lstStyle/>
        <a:p>
          <a:endParaRPr lang="ru-RU"/>
        </a:p>
      </dgm:t>
    </dgm:pt>
    <dgm:pt modelId="{318FC58F-FE5D-401B-9F32-14FFE56F5A91}" type="sibTrans" cxnId="{26E1504A-FB4B-4158-814D-C5FFE2B75146}">
      <dgm:prSet/>
      <dgm:spPr/>
      <dgm:t>
        <a:bodyPr/>
        <a:lstStyle/>
        <a:p>
          <a:endParaRPr lang="ru-RU"/>
        </a:p>
      </dgm:t>
    </dgm:pt>
    <dgm:pt modelId="{1375B369-73D1-4B85-8756-2EB1A6ACC3A9}" type="asst">
      <dgm:prSet phldrT="[Текст]" custT="1"/>
      <dgm:spPr/>
      <dgm:t>
        <a:bodyPr/>
        <a:lstStyle/>
        <a:p>
          <a:r>
            <a:rPr lang="ru-RU" sz="1600" dirty="0"/>
            <a:t>Бюджеты публично-правовых образований</a:t>
          </a:r>
        </a:p>
      </dgm:t>
    </dgm:pt>
    <dgm:pt modelId="{72D78C16-7731-4E6C-BCB4-E48AB6BE4E22}" type="parTrans" cxnId="{0F292B9A-6959-43F5-8486-7BB1E64CD460}">
      <dgm:prSet/>
      <dgm:spPr/>
      <dgm:t>
        <a:bodyPr/>
        <a:lstStyle/>
        <a:p>
          <a:endParaRPr lang="ru-RU"/>
        </a:p>
      </dgm:t>
    </dgm:pt>
    <dgm:pt modelId="{7922313E-F4A0-45C1-8563-BB17978ED4E8}" type="sibTrans" cxnId="{0F292B9A-6959-43F5-8486-7BB1E64CD460}">
      <dgm:prSet/>
      <dgm:spPr/>
      <dgm:t>
        <a:bodyPr/>
        <a:lstStyle/>
        <a:p>
          <a:endParaRPr lang="ru-RU"/>
        </a:p>
      </dgm:t>
    </dgm:pt>
    <dgm:pt modelId="{87DA688A-66E7-480A-9BDF-28EE66421155}">
      <dgm:prSet phldrT="[Текст]" custT="1"/>
      <dgm:spPr/>
      <dgm:t>
        <a:bodyPr/>
        <a:lstStyle/>
        <a:p>
          <a:r>
            <a:rPr lang="ru-RU" sz="1400" dirty="0"/>
            <a:t>Российской Федерации федеральный бюджет </a:t>
          </a:r>
          <a:r>
            <a:rPr lang="ru-RU" sz="1400"/>
            <a:t>бюджеты государственных </a:t>
          </a:r>
          <a:r>
            <a:rPr lang="ru-RU" sz="1400" dirty="0"/>
            <a:t>внебюджетных фондов РФ</a:t>
          </a:r>
        </a:p>
      </dgm:t>
    </dgm:pt>
    <dgm:pt modelId="{23BC8F76-B05B-4553-A30C-CC5784E5D825}" type="parTrans" cxnId="{D6D0F5BE-FC4D-4127-9F2F-39BAF3B0A57F}">
      <dgm:prSet/>
      <dgm:spPr/>
      <dgm:t>
        <a:bodyPr/>
        <a:lstStyle/>
        <a:p>
          <a:endParaRPr lang="ru-RU"/>
        </a:p>
      </dgm:t>
    </dgm:pt>
    <dgm:pt modelId="{5F8462D3-278F-4CC6-89E3-E8B6B5516B5E}" type="sibTrans" cxnId="{D6D0F5BE-FC4D-4127-9F2F-39BAF3B0A57F}">
      <dgm:prSet/>
      <dgm:spPr/>
      <dgm:t>
        <a:bodyPr/>
        <a:lstStyle/>
        <a:p>
          <a:endParaRPr lang="ru-RU"/>
        </a:p>
      </dgm:t>
    </dgm:pt>
    <dgm:pt modelId="{20797CC9-0DBA-47D7-8848-2B1146AB000F}">
      <dgm:prSet phldrT="[Текст]" custT="1"/>
      <dgm:spPr/>
      <dgm:t>
        <a:bodyPr/>
        <a:lstStyle/>
        <a:p>
          <a:r>
            <a:rPr lang="ru-RU" sz="1400" dirty="0"/>
            <a:t>Субъектов РФ</a:t>
          </a:r>
        </a:p>
        <a:p>
          <a:r>
            <a:rPr lang="ru-RU" sz="1400" dirty="0"/>
            <a:t> региональные бюджеты бюджеты территориальных фондов обязательного медицинского страхования</a:t>
          </a:r>
        </a:p>
      </dgm:t>
    </dgm:pt>
    <dgm:pt modelId="{8AA2EBF9-4C1B-4B14-B2BD-6CF4591CA9F7}" type="parTrans" cxnId="{B8A42D17-0D91-4659-9C1D-4E9ECA246746}">
      <dgm:prSet/>
      <dgm:spPr/>
      <dgm:t>
        <a:bodyPr/>
        <a:lstStyle/>
        <a:p>
          <a:endParaRPr lang="ru-RU"/>
        </a:p>
      </dgm:t>
    </dgm:pt>
    <dgm:pt modelId="{FBE5B3C2-349F-4A69-9996-5D69AC153CE8}" type="sibTrans" cxnId="{B8A42D17-0D91-4659-9C1D-4E9ECA246746}">
      <dgm:prSet/>
      <dgm:spPr/>
      <dgm:t>
        <a:bodyPr/>
        <a:lstStyle/>
        <a:p>
          <a:endParaRPr lang="ru-RU"/>
        </a:p>
      </dgm:t>
    </dgm:pt>
    <dgm:pt modelId="{94FEE6F9-E365-4A1C-8A9D-7870B69B6FB2}">
      <dgm:prSet phldrT="[Текст]" custT="1"/>
      <dgm:spPr/>
      <dgm:t>
        <a:bodyPr/>
        <a:lstStyle/>
        <a:p>
          <a:r>
            <a:rPr lang="ru-RU" sz="1400" dirty="0"/>
            <a:t>Муниципальные образования </a:t>
          </a:r>
        </a:p>
        <a:p>
          <a:r>
            <a:rPr lang="ru-RU" sz="1400" dirty="0"/>
            <a:t>местные бюджеты</a:t>
          </a:r>
        </a:p>
      </dgm:t>
    </dgm:pt>
    <dgm:pt modelId="{9CB46153-88B6-4E62-8FF2-E266128C2D15}" type="parTrans" cxnId="{6FBEEB23-E96A-4EA7-9508-704383E1F630}">
      <dgm:prSet/>
      <dgm:spPr/>
      <dgm:t>
        <a:bodyPr/>
        <a:lstStyle/>
        <a:p>
          <a:endParaRPr lang="ru-RU"/>
        </a:p>
      </dgm:t>
    </dgm:pt>
    <dgm:pt modelId="{7EBD47A1-AFD5-4337-8E00-113C357C7515}" type="sibTrans" cxnId="{6FBEEB23-E96A-4EA7-9508-704383E1F630}">
      <dgm:prSet/>
      <dgm:spPr/>
      <dgm:t>
        <a:bodyPr/>
        <a:lstStyle/>
        <a:p>
          <a:endParaRPr lang="ru-RU"/>
        </a:p>
      </dgm:t>
    </dgm:pt>
    <dgm:pt modelId="{CB8737D1-4B4A-477B-A640-EF58102A5FA7}" type="pres">
      <dgm:prSet presAssocID="{77A4E573-7D5B-411F-B333-A2F7CEB38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4EE17-EE07-4F61-97AE-E72481C836F0}" type="pres">
      <dgm:prSet presAssocID="{0833A129-9F6C-4CBF-AC15-6E145F51FD86}" presName="hierRoot1" presStyleCnt="0">
        <dgm:presLayoutVars>
          <dgm:hierBranch val="init"/>
        </dgm:presLayoutVars>
      </dgm:prSet>
      <dgm:spPr/>
    </dgm:pt>
    <dgm:pt modelId="{0C06803B-3C2C-4FB5-8125-E49CF3C9D79B}" type="pres">
      <dgm:prSet presAssocID="{0833A129-9F6C-4CBF-AC15-6E145F51FD86}" presName="rootComposite1" presStyleCnt="0"/>
      <dgm:spPr/>
    </dgm:pt>
    <dgm:pt modelId="{41761EAC-1345-482B-95B4-47121D69C94F}" type="pres">
      <dgm:prSet presAssocID="{0833A129-9F6C-4CBF-AC15-6E145F51FD86}" presName="rootText1" presStyleLbl="node0" presStyleIdx="0" presStyleCnt="1" custScaleY="35050" custLinFactNeighborX="-356" custLinFactNeighborY="8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85306-08B0-4FAB-81DF-D737C66CD3EA}" type="pres">
      <dgm:prSet presAssocID="{0833A129-9F6C-4CBF-AC15-6E145F51FD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427144-F782-4601-AFF8-36C9F05D7418}" type="pres">
      <dgm:prSet presAssocID="{0833A129-9F6C-4CBF-AC15-6E145F51FD86}" presName="hierChild2" presStyleCnt="0"/>
      <dgm:spPr/>
    </dgm:pt>
    <dgm:pt modelId="{A99E7870-967B-41C9-A0D5-F61485DD639F}" type="pres">
      <dgm:prSet presAssocID="{23BC8F76-B05B-4553-A30C-CC5784E5D82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D385D1-51B8-4770-9060-1F14F4727676}" type="pres">
      <dgm:prSet presAssocID="{87DA688A-66E7-480A-9BDF-28EE66421155}" presName="hierRoot2" presStyleCnt="0">
        <dgm:presLayoutVars>
          <dgm:hierBranch val="init"/>
        </dgm:presLayoutVars>
      </dgm:prSet>
      <dgm:spPr/>
    </dgm:pt>
    <dgm:pt modelId="{9E46A191-C72E-4AFC-931A-2B79B2DFC984}" type="pres">
      <dgm:prSet presAssocID="{87DA688A-66E7-480A-9BDF-28EE66421155}" presName="rootComposite" presStyleCnt="0"/>
      <dgm:spPr/>
    </dgm:pt>
    <dgm:pt modelId="{C06EB584-BABB-4874-83BE-FC6CB282987B}" type="pres">
      <dgm:prSet presAssocID="{87DA688A-66E7-480A-9BDF-28EE66421155}" presName="rootText" presStyleLbl="node2" presStyleIdx="0" presStyleCnt="3" custScaleX="111566" custScaleY="10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DD566-B1FA-4B1D-9EB3-331AEA48528C}" type="pres">
      <dgm:prSet presAssocID="{87DA688A-66E7-480A-9BDF-28EE66421155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76538A-60B9-42EA-8DB0-226E843343DE}" type="pres">
      <dgm:prSet presAssocID="{87DA688A-66E7-480A-9BDF-28EE66421155}" presName="hierChild4" presStyleCnt="0"/>
      <dgm:spPr/>
    </dgm:pt>
    <dgm:pt modelId="{9ECA88B7-C2AB-4238-98B0-B21D2A5602EE}" type="pres">
      <dgm:prSet presAssocID="{87DA688A-66E7-480A-9BDF-28EE66421155}" presName="hierChild5" presStyleCnt="0"/>
      <dgm:spPr/>
    </dgm:pt>
    <dgm:pt modelId="{3DA09651-0B1A-4B7E-B510-809DF0617A07}" type="pres">
      <dgm:prSet presAssocID="{8AA2EBF9-4C1B-4B14-B2BD-6CF4591CA9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297ABAC-2DA0-4C71-9557-2D099572B7D9}" type="pres">
      <dgm:prSet presAssocID="{20797CC9-0DBA-47D7-8848-2B1146AB000F}" presName="hierRoot2" presStyleCnt="0">
        <dgm:presLayoutVars>
          <dgm:hierBranch val="init"/>
        </dgm:presLayoutVars>
      </dgm:prSet>
      <dgm:spPr/>
    </dgm:pt>
    <dgm:pt modelId="{4BBA9502-E5BD-43CD-A054-7BFE5BE2C46C}" type="pres">
      <dgm:prSet presAssocID="{20797CC9-0DBA-47D7-8848-2B1146AB000F}" presName="rootComposite" presStyleCnt="0"/>
      <dgm:spPr/>
    </dgm:pt>
    <dgm:pt modelId="{2C7ED2C9-0B3E-4725-9521-E492516456A2}" type="pres">
      <dgm:prSet presAssocID="{20797CC9-0DBA-47D7-8848-2B1146AB000F}" presName="rootText" presStyleLbl="node2" presStyleIdx="1" presStyleCnt="3" custScaleX="10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DF8C2-3BDC-425C-B60D-451AEC7F818D}" type="pres">
      <dgm:prSet presAssocID="{20797CC9-0DBA-47D7-8848-2B1146AB00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9D5A1A-A4F6-4192-8027-AF82949FF716}" type="pres">
      <dgm:prSet presAssocID="{20797CC9-0DBA-47D7-8848-2B1146AB000F}" presName="hierChild4" presStyleCnt="0"/>
      <dgm:spPr/>
    </dgm:pt>
    <dgm:pt modelId="{81F7C30F-7226-43CB-AFA8-822A752ACBDD}" type="pres">
      <dgm:prSet presAssocID="{20797CC9-0DBA-47D7-8848-2B1146AB000F}" presName="hierChild5" presStyleCnt="0"/>
      <dgm:spPr/>
    </dgm:pt>
    <dgm:pt modelId="{7BA44013-FC07-4C08-97ED-3DC9427D03BA}" type="pres">
      <dgm:prSet presAssocID="{9CB46153-88B6-4E62-8FF2-E266128C2D1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C17E2C8-0649-4297-94A1-370FAE7AE290}" type="pres">
      <dgm:prSet presAssocID="{94FEE6F9-E365-4A1C-8A9D-7870B69B6FB2}" presName="hierRoot2" presStyleCnt="0">
        <dgm:presLayoutVars>
          <dgm:hierBranch val="init"/>
        </dgm:presLayoutVars>
      </dgm:prSet>
      <dgm:spPr/>
    </dgm:pt>
    <dgm:pt modelId="{F858F60F-79DE-40EB-97A9-1B2D7A1E04B5}" type="pres">
      <dgm:prSet presAssocID="{94FEE6F9-E365-4A1C-8A9D-7870B69B6FB2}" presName="rootComposite" presStyleCnt="0"/>
      <dgm:spPr/>
    </dgm:pt>
    <dgm:pt modelId="{665A10AE-E2FF-4895-89FC-3436DD4487C9}" type="pres">
      <dgm:prSet presAssocID="{94FEE6F9-E365-4A1C-8A9D-7870B69B6F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C5C49-D683-4EB9-971E-686E31A418DF}" type="pres">
      <dgm:prSet presAssocID="{94FEE6F9-E365-4A1C-8A9D-7870B69B6F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16FBB1-4C88-4284-B8A5-29E592A8BB5C}" type="pres">
      <dgm:prSet presAssocID="{94FEE6F9-E365-4A1C-8A9D-7870B69B6FB2}" presName="hierChild4" presStyleCnt="0"/>
      <dgm:spPr/>
    </dgm:pt>
    <dgm:pt modelId="{BC889F61-14FC-4AA1-A762-460994122F8B}" type="pres">
      <dgm:prSet presAssocID="{94FEE6F9-E365-4A1C-8A9D-7870B69B6FB2}" presName="hierChild5" presStyleCnt="0"/>
      <dgm:spPr/>
    </dgm:pt>
    <dgm:pt modelId="{D4570EF3-4754-4295-80D7-A6464334D5E0}" type="pres">
      <dgm:prSet presAssocID="{0833A129-9F6C-4CBF-AC15-6E145F51FD86}" presName="hierChild3" presStyleCnt="0"/>
      <dgm:spPr/>
    </dgm:pt>
    <dgm:pt modelId="{3B45DFCA-ADE9-4380-AC2D-19F88B491840}" type="pres">
      <dgm:prSet presAssocID="{72D78C16-7731-4E6C-BCB4-E48AB6BE4E2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6543D19-E881-4EDE-823C-2E89ECD63060}" type="pres">
      <dgm:prSet presAssocID="{1375B369-73D1-4B85-8756-2EB1A6ACC3A9}" presName="hierRoot3" presStyleCnt="0">
        <dgm:presLayoutVars>
          <dgm:hierBranch val="init"/>
        </dgm:presLayoutVars>
      </dgm:prSet>
      <dgm:spPr/>
    </dgm:pt>
    <dgm:pt modelId="{738DF168-F2FC-493B-B441-876A528FBE60}" type="pres">
      <dgm:prSet presAssocID="{1375B369-73D1-4B85-8756-2EB1A6ACC3A9}" presName="rootComposite3" presStyleCnt="0"/>
      <dgm:spPr/>
    </dgm:pt>
    <dgm:pt modelId="{DB694DCE-F6B3-4798-A0C6-8803F8D8D02B}" type="pres">
      <dgm:prSet presAssocID="{1375B369-73D1-4B85-8756-2EB1A6ACC3A9}" presName="rootText3" presStyleLbl="asst1" presStyleIdx="0" presStyleCnt="1" custScaleY="57157" custLinFactNeighborX="59621" custLinFactNeighborY="-26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C2D90-6A2C-41F7-9C5E-CD906A5910E7}" type="pres">
      <dgm:prSet presAssocID="{1375B369-73D1-4B85-8756-2EB1A6ACC3A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C3E9802-69CC-4860-9538-8D50BFC9ECC0}" type="pres">
      <dgm:prSet presAssocID="{1375B369-73D1-4B85-8756-2EB1A6ACC3A9}" presName="hierChild6" presStyleCnt="0"/>
      <dgm:spPr/>
    </dgm:pt>
    <dgm:pt modelId="{85FABB6D-C487-44D3-98C4-A4FF17733B49}" type="pres">
      <dgm:prSet presAssocID="{1375B369-73D1-4B85-8756-2EB1A6ACC3A9}" presName="hierChild7" presStyleCnt="0"/>
      <dgm:spPr/>
    </dgm:pt>
  </dgm:ptLst>
  <dgm:cxnLst>
    <dgm:cxn modelId="{E0CBEA51-3C63-4BD8-8159-2A9B8DA0C058}" type="presOf" srcId="{9CB46153-88B6-4E62-8FF2-E266128C2D15}" destId="{7BA44013-FC07-4C08-97ED-3DC9427D03BA}" srcOrd="0" destOrd="0" presId="urn:microsoft.com/office/officeart/2005/8/layout/orgChart1"/>
    <dgm:cxn modelId="{9AA90CC9-6391-4622-BF73-17773C6DE1CE}" type="presOf" srcId="{94FEE6F9-E365-4A1C-8A9D-7870B69B6FB2}" destId="{665A10AE-E2FF-4895-89FC-3436DD4487C9}" srcOrd="0" destOrd="0" presId="urn:microsoft.com/office/officeart/2005/8/layout/orgChart1"/>
    <dgm:cxn modelId="{3FFEB6F6-0B5F-473E-AAE5-523421FCED0D}" type="presOf" srcId="{0833A129-9F6C-4CBF-AC15-6E145F51FD86}" destId="{41761EAC-1345-482B-95B4-47121D69C94F}" srcOrd="0" destOrd="0" presId="urn:microsoft.com/office/officeart/2005/8/layout/orgChart1"/>
    <dgm:cxn modelId="{740E70B7-12D6-4073-92CE-F5223CC5CC7B}" type="presOf" srcId="{0833A129-9F6C-4CBF-AC15-6E145F51FD86}" destId="{1E185306-08B0-4FAB-81DF-D737C66CD3EA}" srcOrd="1" destOrd="0" presId="urn:microsoft.com/office/officeart/2005/8/layout/orgChart1"/>
    <dgm:cxn modelId="{9C1C6263-2C8F-44D2-AC55-07F8BF8A3BFA}" type="presOf" srcId="{1375B369-73D1-4B85-8756-2EB1A6ACC3A9}" destId="{DB694DCE-F6B3-4798-A0C6-8803F8D8D02B}" srcOrd="0" destOrd="0" presId="urn:microsoft.com/office/officeart/2005/8/layout/orgChart1"/>
    <dgm:cxn modelId="{A47EF34E-988A-4DFA-8EE4-1E1F8FECA4F7}" type="presOf" srcId="{72D78C16-7731-4E6C-BCB4-E48AB6BE4E22}" destId="{3B45DFCA-ADE9-4380-AC2D-19F88B491840}" srcOrd="0" destOrd="0" presId="urn:microsoft.com/office/officeart/2005/8/layout/orgChart1"/>
    <dgm:cxn modelId="{D6D0F5BE-FC4D-4127-9F2F-39BAF3B0A57F}" srcId="{0833A129-9F6C-4CBF-AC15-6E145F51FD86}" destId="{87DA688A-66E7-480A-9BDF-28EE66421155}" srcOrd="1" destOrd="0" parTransId="{23BC8F76-B05B-4553-A30C-CC5784E5D825}" sibTransId="{5F8462D3-278F-4CC6-89E3-E8B6B5516B5E}"/>
    <dgm:cxn modelId="{C1D8CEAB-DA14-4C3F-A4F6-371D0C0FC8AE}" type="presOf" srcId="{87DA688A-66E7-480A-9BDF-28EE66421155}" destId="{B2FDD566-B1FA-4B1D-9EB3-331AEA48528C}" srcOrd="1" destOrd="0" presId="urn:microsoft.com/office/officeart/2005/8/layout/orgChart1"/>
    <dgm:cxn modelId="{26E1504A-FB4B-4158-814D-C5FFE2B75146}" srcId="{77A4E573-7D5B-411F-B333-A2F7CEB3802A}" destId="{0833A129-9F6C-4CBF-AC15-6E145F51FD86}" srcOrd="0" destOrd="0" parTransId="{8C927EE3-1BC3-4E4E-862C-B553469B2B57}" sibTransId="{318FC58F-FE5D-401B-9F32-14FFE56F5A91}"/>
    <dgm:cxn modelId="{4D43F631-B268-4846-9A41-1D27835CC9C6}" type="presOf" srcId="{23BC8F76-B05B-4553-A30C-CC5784E5D825}" destId="{A99E7870-967B-41C9-A0D5-F61485DD639F}" srcOrd="0" destOrd="0" presId="urn:microsoft.com/office/officeart/2005/8/layout/orgChart1"/>
    <dgm:cxn modelId="{09CCDBF6-5E5C-464B-BB8F-A4E62F662B0E}" type="presOf" srcId="{8AA2EBF9-4C1B-4B14-B2BD-6CF4591CA9F7}" destId="{3DA09651-0B1A-4B7E-B510-809DF0617A07}" srcOrd="0" destOrd="0" presId="urn:microsoft.com/office/officeart/2005/8/layout/orgChart1"/>
    <dgm:cxn modelId="{0F292B9A-6959-43F5-8486-7BB1E64CD460}" srcId="{0833A129-9F6C-4CBF-AC15-6E145F51FD86}" destId="{1375B369-73D1-4B85-8756-2EB1A6ACC3A9}" srcOrd="0" destOrd="0" parTransId="{72D78C16-7731-4E6C-BCB4-E48AB6BE4E22}" sibTransId="{7922313E-F4A0-45C1-8563-BB17978ED4E8}"/>
    <dgm:cxn modelId="{3D093E8A-BF5B-46FB-8BB8-C838FE7E5423}" type="presOf" srcId="{1375B369-73D1-4B85-8756-2EB1A6ACC3A9}" destId="{050C2D90-6A2C-41F7-9C5E-CD906A5910E7}" srcOrd="1" destOrd="0" presId="urn:microsoft.com/office/officeart/2005/8/layout/orgChart1"/>
    <dgm:cxn modelId="{B8A42D17-0D91-4659-9C1D-4E9ECA246746}" srcId="{0833A129-9F6C-4CBF-AC15-6E145F51FD86}" destId="{20797CC9-0DBA-47D7-8848-2B1146AB000F}" srcOrd="2" destOrd="0" parTransId="{8AA2EBF9-4C1B-4B14-B2BD-6CF4591CA9F7}" sibTransId="{FBE5B3C2-349F-4A69-9996-5D69AC153CE8}"/>
    <dgm:cxn modelId="{6FBEEB23-E96A-4EA7-9508-704383E1F630}" srcId="{0833A129-9F6C-4CBF-AC15-6E145F51FD86}" destId="{94FEE6F9-E365-4A1C-8A9D-7870B69B6FB2}" srcOrd="3" destOrd="0" parTransId="{9CB46153-88B6-4E62-8FF2-E266128C2D15}" sibTransId="{7EBD47A1-AFD5-4337-8E00-113C357C7515}"/>
    <dgm:cxn modelId="{4BD51864-4807-44A4-8B14-E124103C137F}" type="presOf" srcId="{94FEE6F9-E365-4A1C-8A9D-7870B69B6FB2}" destId="{4EBC5C49-D683-4EB9-971E-686E31A418DF}" srcOrd="1" destOrd="0" presId="urn:microsoft.com/office/officeart/2005/8/layout/orgChart1"/>
    <dgm:cxn modelId="{43281BC0-056F-4B14-A1AD-70DB642C6CB0}" type="presOf" srcId="{20797CC9-0DBA-47D7-8848-2B1146AB000F}" destId="{2C7ED2C9-0B3E-4725-9521-E492516456A2}" srcOrd="0" destOrd="0" presId="urn:microsoft.com/office/officeart/2005/8/layout/orgChart1"/>
    <dgm:cxn modelId="{627E2226-CAA4-4D16-8D23-F8030DE40246}" type="presOf" srcId="{77A4E573-7D5B-411F-B333-A2F7CEB3802A}" destId="{CB8737D1-4B4A-477B-A640-EF58102A5FA7}" srcOrd="0" destOrd="0" presId="urn:microsoft.com/office/officeart/2005/8/layout/orgChart1"/>
    <dgm:cxn modelId="{66C66230-A620-4002-8C8F-CD0855A5D202}" type="presOf" srcId="{87DA688A-66E7-480A-9BDF-28EE66421155}" destId="{C06EB584-BABB-4874-83BE-FC6CB282987B}" srcOrd="0" destOrd="0" presId="urn:microsoft.com/office/officeart/2005/8/layout/orgChart1"/>
    <dgm:cxn modelId="{06EDA1EA-C570-465C-B97F-193B0FEFCCC7}" type="presOf" srcId="{20797CC9-0DBA-47D7-8848-2B1146AB000F}" destId="{530DF8C2-3BDC-425C-B60D-451AEC7F818D}" srcOrd="1" destOrd="0" presId="urn:microsoft.com/office/officeart/2005/8/layout/orgChart1"/>
    <dgm:cxn modelId="{3ED3B305-1BF1-420E-9D6F-4585F6E1606C}" type="presParOf" srcId="{CB8737D1-4B4A-477B-A640-EF58102A5FA7}" destId="{5FF4EE17-EE07-4F61-97AE-E72481C836F0}" srcOrd="0" destOrd="0" presId="urn:microsoft.com/office/officeart/2005/8/layout/orgChart1"/>
    <dgm:cxn modelId="{2574EED1-5655-4988-A5DD-092C095F2D32}" type="presParOf" srcId="{5FF4EE17-EE07-4F61-97AE-E72481C836F0}" destId="{0C06803B-3C2C-4FB5-8125-E49CF3C9D79B}" srcOrd="0" destOrd="0" presId="urn:microsoft.com/office/officeart/2005/8/layout/orgChart1"/>
    <dgm:cxn modelId="{2CF48384-FCC7-4DBF-AFF7-4A86F0B203CD}" type="presParOf" srcId="{0C06803B-3C2C-4FB5-8125-E49CF3C9D79B}" destId="{41761EAC-1345-482B-95B4-47121D69C94F}" srcOrd="0" destOrd="0" presId="urn:microsoft.com/office/officeart/2005/8/layout/orgChart1"/>
    <dgm:cxn modelId="{DEBE147A-2F27-4BF5-92E8-CF41365EF75F}" type="presParOf" srcId="{0C06803B-3C2C-4FB5-8125-E49CF3C9D79B}" destId="{1E185306-08B0-4FAB-81DF-D737C66CD3EA}" srcOrd="1" destOrd="0" presId="urn:microsoft.com/office/officeart/2005/8/layout/orgChart1"/>
    <dgm:cxn modelId="{74EF4EB1-8589-41E5-A738-13DF965FFF23}" type="presParOf" srcId="{5FF4EE17-EE07-4F61-97AE-E72481C836F0}" destId="{3E427144-F782-4601-AFF8-36C9F05D7418}" srcOrd="1" destOrd="0" presId="urn:microsoft.com/office/officeart/2005/8/layout/orgChart1"/>
    <dgm:cxn modelId="{D35B5587-9929-491C-AB2C-10635EC37E5E}" type="presParOf" srcId="{3E427144-F782-4601-AFF8-36C9F05D7418}" destId="{A99E7870-967B-41C9-A0D5-F61485DD639F}" srcOrd="0" destOrd="0" presId="urn:microsoft.com/office/officeart/2005/8/layout/orgChart1"/>
    <dgm:cxn modelId="{506303C1-2BD2-4299-AFCB-77F5480F4D3D}" type="presParOf" srcId="{3E427144-F782-4601-AFF8-36C9F05D7418}" destId="{58D385D1-51B8-4770-9060-1F14F4727676}" srcOrd="1" destOrd="0" presId="urn:microsoft.com/office/officeart/2005/8/layout/orgChart1"/>
    <dgm:cxn modelId="{625CFF2D-B540-4879-8C50-D3DE2ED72152}" type="presParOf" srcId="{58D385D1-51B8-4770-9060-1F14F4727676}" destId="{9E46A191-C72E-4AFC-931A-2B79B2DFC984}" srcOrd="0" destOrd="0" presId="urn:microsoft.com/office/officeart/2005/8/layout/orgChart1"/>
    <dgm:cxn modelId="{C05E162F-AABE-46B0-B8AE-3C433671CB83}" type="presParOf" srcId="{9E46A191-C72E-4AFC-931A-2B79B2DFC984}" destId="{C06EB584-BABB-4874-83BE-FC6CB282987B}" srcOrd="0" destOrd="0" presId="urn:microsoft.com/office/officeart/2005/8/layout/orgChart1"/>
    <dgm:cxn modelId="{5E7948BB-B217-4955-818C-A999B88E18FC}" type="presParOf" srcId="{9E46A191-C72E-4AFC-931A-2B79B2DFC984}" destId="{B2FDD566-B1FA-4B1D-9EB3-331AEA48528C}" srcOrd="1" destOrd="0" presId="urn:microsoft.com/office/officeart/2005/8/layout/orgChart1"/>
    <dgm:cxn modelId="{533CE37E-3087-4C85-9E7E-E1DF666EA1AD}" type="presParOf" srcId="{58D385D1-51B8-4770-9060-1F14F4727676}" destId="{F476538A-60B9-42EA-8DB0-226E843343DE}" srcOrd="1" destOrd="0" presId="urn:microsoft.com/office/officeart/2005/8/layout/orgChart1"/>
    <dgm:cxn modelId="{99616AE8-A468-4E7B-9F7A-937D640F0F87}" type="presParOf" srcId="{58D385D1-51B8-4770-9060-1F14F4727676}" destId="{9ECA88B7-C2AB-4238-98B0-B21D2A5602EE}" srcOrd="2" destOrd="0" presId="urn:microsoft.com/office/officeart/2005/8/layout/orgChart1"/>
    <dgm:cxn modelId="{C5B12619-4274-4E6C-B4BD-D3C3E34CC474}" type="presParOf" srcId="{3E427144-F782-4601-AFF8-36C9F05D7418}" destId="{3DA09651-0B1A-4B7E-B510-809DF0617A07}" srcOrd="2" destOrd="0" presId="urn:microsoft.com/office/officeart/2005/8/layout/orgChart1"/>
    <dgm:cxn modelId="{95466FDA-1A86-48A3-8200-7E3D37FDAB9D}" type="presParOf" srcId="{3E427144-F782-4601-AFF8-36C9F05D7418}" destId="{E297ABAC-2DA0-4C71-9557-2D099572B7D9}" srcOrd="3" destOrd="0" presId="urn:microsoft.com/office/officeart/2005/8/layout/orgChart1"/>
    <dgm:cxn modelId="{9A3C38AB-BFB8-4373-BE48-9E94CC746954}" type="presParOf" srcId="{E297ABAC-2DA0-4C71-9557-2D099572B7D9}" destId="{4BBA9502-E5BD-43CD-A054-7BFE5BE2C46C}" srcOrd="0" destOrd="0" presId="urn:microsoft.com/office/officeart/2005/8/layout/orgChart1"/>
    <dgm:cxn modelId="{821CC333-85FB-4BF9-BEA1-E584FA036751}" type="presParOf" srcId="{4BBA9502-E5BD-43CD-A054-7BFE5BE2C46C}" destId="{2C7ED2C9-0B3E-4725-9521-E492516456A2}" srcOrd="0" destOrd="0" presId="urn:microsoft.com/office/officeart/2005/8/layout/orgChart1"/>
    <dgm:cxn modelId="{77774296-7E90-408A-93CC-93F1BC53CC65}" type="presParOf" srcId="{4BBA9502-E5BD-43CD-A054-7BFE5BE2C46C}" destId="{530DF8C2-3BDC-425C-B60D-451AEC7F818D}" srcOrd="1" destOrd="0" presId="urn:microsoft.com/office/officeart/2005/8/layout/orgChart1"/>
    <dgm:cxn modelId="{2D4EE075-0EDD-416B-9A69-59952BC5023C}" type="presParOf" srcId="{E297ABAC-2DA0-4C71-9557-2D099572B7D9}" destId="{8B9D5A1A-A4F6-4192-8027-AF82949FF716}" srcOrd="1" destOrd="0" presId="urn:microsoft.com/office/officeart/2005/8/layout/orgChart1"/>
    <dgm:cxn modelId="{5DE95283-DA14-4190-8B3D-5CEBD07CE106}" type="presParOf" srcId="{E297ABAC-2DA0-4C71-9557-2D099572B7D9}" destId="{81F7C30F-7226-43CB-AFA8-822A752ACBDD}" srcOrd="2" destOrd="0" presId="urn:microsoft.com/office/officeart/2005/8/layout/orgChart1"/>
    <dgm:cxn modelId="{7E6400E2-6D24-4D2A-BB10-167675C21B73}" type="presParOf" srcId="{3E427144-F782-4601-AFF8-36C9F05D7418}" destId="{7BA44013-FC07-4C08-97ED-3DC9427D03BA}" srcOrd="4" destOrd="0" presId="urn:microsoft.com/office/officeart/2005/8/layout/orgChart1"/>
    <dgm:cxn modelId="{E12FFA80-D62A-4AAA-8141-41A9421D5D86}" type="presParOf" srcId="{3E427144-F782-4601-AFF8-36C9F05D7418}" destId="{6C17E2C8-0649-4297-94A1-370FAE7AE290}" srcOrd="5" destOrd="0" presId="urn:microsoft.com/office/officeart/2005/8/layout/orgChart1"/>
    <dgm:cxn modelId="{BC05296D-421F-4976-B075-57D976BC6319}" type="presParOf" srcId="{6C17E2C8-0649-4297-94A1-370FAE7AE290}" destId="{F858F60F-79DE-40EB-97A9-1B2D7A1E04B5}" srcOrd="0" destOrd="0" presId="urn:microsoft.com/office/officeart/2005/8/layout/orgChart1"/>
    <dgm:cxn modelId="{1FD3555E-939E-4FF9-A5DF-10E1E540C2B7}" type="presParOf" srcId="{F858F60F-79DE-40EB-97A9-1B2D7A1E04B5}" destId="{665A10AE-E2FF-4895-89FC-3436DD4487C9}" srcOrd="0" destOrd="0" presId="urn:microsoft.com/office/officeart/2005/8/layout/orgChart1"/>
    <dgm:cxn modelId="{83DC27E7-CAF2-47E7-B197-43B2CA80D500}" type="presParOf" srcId="{F858F60F-79DE-40EB-97A9-1B2D7A1E04B5}" destId="{4EBC5C49-D683-4EB9-971E-686E31A418DF}" srcOrd="1" destOrd="0" presId="urn:microsoft.com/office/officeart/2005/8/layout/orgChart1"/>
    <dgm:cxn modelId="{84537896-772E-4BD7-9984-DD250D2908DF}" type="presParOf" srcId="{6C17E2C8-0649-4297-94A1-370FAE7AE290}" destId="{8716FBB1-4C88-4284-B8A5-29E592A8BB5C}" srcOrd="1" destOrd="0" presId="urn:microsoft.com/office/officeart/2005/8/layout/orgChart1"/>
    <dgm:cxn modelId="{080C2AC4-70B0-416F-B77C-3114D3966CC9}" type="presParOf" srcId="{6C17E2C8-0649-4297-94A1-370FAE7AE290}" destId="{BC889F61-14FC-4AA1-A762-460994122F8B}" srcOrd="2" destOrd="0" presId="urn:microsoft.com/office/officeart/2005/8/layout/orgChart1"/>
    <dgm:cxn modelId="{D387B783-ED66-469B-A03A-B7E4691C02D9}" type="presParOf" srcId="{5FF4EE17-EE07-4F61-97AE-E72481C836F0}" destId="{D4570EF3-4754-4295-80D7-A6464334D5E0}" srcOrd="2" destOrd="0" presId="urn:microsoft.com/office/officeart/2005/8/layout/orgChart1"/>
    <dgm:cxn modelId="{4F431732-DDCC-447C-A608-0A176D172385}" type="presParOf" srcId="{D4570EF3-4754-4295-80D7-A6464334D5E0}" destId="{3B45DFCA-ADE9-4380-AC2D-19F88B491840}" srcOrd="0" destOrd="0" presId="urn:microsoft.com/office/officeart/2005/8/layout/orgChart1"/>
    <dgm:cxn modelId="{5CBCA11C-D946-41AC-9627-CE07E969F1DF}" type="presParOf" srcId="{D4570EF3-4754-4295-80D7-A6464334D5E0}" destId="{16543D19-E881-4EDE-823C-2E89ECD63060}" srcOrd="1" destOrd="0" presId="urn:microsoft.com/office/officeart/2005/8/layout/orgChart1"/>
    <dgm:cxn modelId="{2A975BD4-C0DB-4B50-AA26-75C4AE7C100C}" type="presParOf" srcId="{16543D19-E881-4EDE-823C-2E89ECD63060}" destId="{738DF168-F2FC-493B-B441-876A528FBE60}" srcOrd="0" destOrd="0" presId="urn:microsoft.com/office/officeart/2005/8/layout/orgChart1"/>
    <dgm:cxn modelId="{19D81C38-3AFE-4794-A4C5-873F6206FF1F}" type="presParOf" srcId="{738DF168-F2FC-493B-B441-876A528FBE60}" destId="{DB694DCE-F6B3-4798-A0C6-8803F8D8D02B}" srcOrd="0" destOrd="0" presId="urn:microsoft.com/office/officeart/2005/8/layout/orgChart1"/>
    <dgm:cxn modelId="{6D8B56D1-A3AD-486E-9E32-5F1A3F33DEC3}" type="presParOf" srcId="{738DF168-F2FC-493B-B441-876A528FBE60}" destId="{050C2D90-6A2C-41F7-9C5E-CD906A5910E7}" srcOrd="1" destOrd="0" presId="urn:microsoft.com/office/officeart/2005/8/layout/orgChart1"/>
    <dgm:cxn modelId="{49E497C7-415C-440A-8AD8-DA420683060C}" type="presParOf" srcId="{16543D19-E881-4EDE-823C-2E89ECD63060}" destId="{AC3E9802-69CC-4860-9538-8D50BFC9ECC0}" srcOrd="1" destOrd="0" presId="urn:microsoft.com/office/officeart/2005/8/layout/orgChart1"/>
    <dgm:cxn modelId="{97AB80B6-24B3-45B0-8EF7-CDD228137499}" type="presParOf" srcId="{16543D19-E881-4EDE-823C-2E89ECD63060}" destId="{85FABB6D-C487-44D3-98C4-A4FF17733B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C549-7477-4E91-8FF1-F7BEA426AD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F5816-AF06-4187-9F4F-A5FE0EA9443B}">
      <dgm:prSet phldrT="[Текст]" custT="1"/>
      <dgm:spPr/>
      <dgm:t>
        <a:bodyPr/>
        <a:lstStyle/>
        <a:p>
          <a:r>
            <a:rPr lang="ru-RU" sz="1400" dirty="0"/>
            <a:t>Участники бюджетного процесса</a:t>
          </a:r>
        </a:p>
      </dgm:t>
    </dgm:pt>
    <dgm:pt modelId="{28E6C261-BBBB-46C3-89B1-F7F65B480564}" type="parTrans" cxnId="{FDDDADF6-B1B6-41FA-8FF3-2EAC0FB744E7}">
      <dgm:prSet/>
      <dgm:spPr/>
      <dgm:t>
        <a:bodyPr/>
        <a:lstStyle/>
        <a:p>
          <a:endParaRPr lang="ru-RU"/>
        </a:p>
      </dgm:t>
    </dgm:pt>
    <dgm:pt modelId="{9C3637D0-E1D5-4ECF-A0CC-9BD50C30B4A1}" type="sibTrans" cxnId="{FDDDADF6-B1B6-41FA-8FF3-2EAC0FB744E7}">
      <dgm:prSet/>
      <dgm:spPr/>
      <dgm:t>
        <a:bodyPr/>
        <a:lstStyle/>
        <a:p>
          <a:endParaRPr lang="ru-RU"/>
        </a:p>
      </dgm:t>
    </dgm:pt>
    <dgm:pt modelId="{6B1376D6-AC31-459D-A9F8-A8E936B9DCA0}">
      <dgm:prSet phldrT="[Текст]"/>
      <dgm:spPr/>
      <dgm:t>
        <a:bodyPr/>
        <a:lstStyle/>
        <a:p>
          <a:r>
            <a:rPr lang="ru-RU" dirty="0"/>
            <a:t>Глава Еткульского муниципального района</a:t>
          </a:r>
        </a:p>
      </dgm:t>
    </dgm:pt>
    <dgm:pt modelId="{249B4A0F-8AE7-416F-B8D2-6C6F27276A4E}" type="parTrans" cxnId="{2A0B06A1-7A76-485C-B856-4B54D4071EED}">
      <dgm:prSet/>
      <dgm:spPr/>
      <dgm:t>
        <a:bodyPr/>
        <a:lstStyle/>
        <a:p>
          <a:endParaRPr lang="ru-RU"/>
        </a:p>
      </dgm:t>
    </dgm:pt>
    <dgm:pt modelId="{A5A73C83-53DD-4626-A48B-3D1DB5ECEAAA}" type="sibTrans" cxnId="{2A0B06A1-7A76-485C-B856-4B54D4071EED}">
      <dgm:prSet/>
      <dgm:spPr/>
      <dgm:t>
        <a:bodyPr/>
        <a:lstStyle/>
        <a:p>
          <a:endParaRPr lang="ru-RU"/>
        </a:p>
      </dgm:t>
    </dgm:pt>
    <dgm:pt modelId="{3B89F78D-25C6-41C6-9FD1-2059B5FC879B}">
      <dgm:prSet phldrT="[Текст]"/>
      <dgm:spPr/>
      <dgm:t>
        <a:bodyPr/>
        <a:lstStyle/>
        <a:p>
          <a:r>
            <a:rPr lang="ru-RU" dirty="0"/>
            <a:t>Собрание депутатов Еткульского муниципального района</a:t>
          </a:r>
        </a:p>
      </dgm:t>
    </dgm:pt>
    <dgm:pt modelId="{DC753E5F-5CA7-4313-9D57-F3197DA9EE30}" type="parTrans" cxnId="{E4C3E1F3-D3D7-4F21-A6F7-6F86A01321C7}">
      <dgm:prSet/>
      <dgm:spPr/>
      <dgm:t>
        <a:bodyPr/>
        <a:lstStyle/>
        <a:p>
          <a:endParaRPr lang="ru-RU"/>
        </a:p>
      </dgm:t>
    </dgm:pt>
    <dgm:pt modelId="{506523CE-97F9-4C06-A1D3-D965577854CF}" type="sibTrans" cxnId="{E4C3E1F3-D3D7-4F21-A6F7-6F86A01321C7}">
      <dgm:prSet/>
      <dgm:spPr/>
      <dgm:t>
        <a:bodyPr/>
        <a:lstStyle/>
        <a:p>
          <a:endParaRPr lang="ru-RU"/>
        </a:p>
      </dgm:t>
    </dgm:pt>
    <dgm:pt modelId="{FED671B2-9F89-4E7B-8B47-EE987E8D6706}">
      <dgm:prSet phldrT="[Текст]"/>
      <dgm:spPr/>
      <dgm:t>
        <a:bodyPr/>
        <a:lstStyle/>
        <a:p>
          <a:r>
            <a:rPr lang="ru-RU" dirty="0"/>
            <a:t>Учреждения, организации</a:t>
          </a:r>
        </a:p>
      </dgm:t>
    </dgm:pt>
    <dgm:pt modelId="{14595A8B-90A7-4B26-A830-6286FB3D1485}" type="parTrans" cxnId="{91DB3E96-300E-44FD-B78B-7A07F41DE875}">
      <dgm:prSet/>
      <dgm:spPr/>
      <dgm:t>
        <a:bodyPr/>
        <a:lstStyle/>
        <a:p>
          <a:endParaRPr lang="ru-RU"/>
        </a:p>
      </dgm:t>
    </dgm:pt>
    <dgm:pt modelId="{9C60DE02-B2F4-4E64-ADF1-DFB3EA99D2E2}" type="sibTrans" cxnId="{91DB3E96-300E-44FD-B78B-7A07F41DE875}">
      <dgm:prSet/>
      <dgm:spPr/>
      <dgm:t>
        <a:bodyPr/>
        <a:lstStyle/>
        <a:p>
          <a:endParaRPr lang="ru-RU"/>
        </a:p>
      </dgm:t>
    </dgm:pt>
    <dgm:pt modelId="{80757CDF-8C57-4527-A94D-BCFFFBA29528}">
      <dgm:prSet phldrT="[Текст]"/>
      <dgm:spPr/>
      <dgm:t>
        <a:bodyPr/>
        <a:lstStyle/>
        <a:p>
          <a:r>
            <a:rPr lang="ru-RU" dirty="0"/>
            <a:t>Администрация Еткульского муниципального района</a:t>
          </a:r>
        </a:p>
      </dgm:t>
    </dgm:pt>
    <dgm:pt modelId="{DB6AB7BC-4FF1-459A-B053-F68D30487267}" type="parTrans" cxnId="{D58D7711-90BC-4F59-A4BB-9C0EC28EDE0C}">
      <dgm:prSet/>
      <dgm:spPr/>
      <dgm:t>
        <a:bodyPr/>
        <a:lstStyle/>
        <a:p>
          <a:endParaRPr lang="ru-RU"/>
        </a:p>
      </dgm:t>
    </dgm:pt>
    <dgm:pt modelId="{6465CCDF-8368-47E9-A830-980607E677FC}" type="sibTrans" cxnId="{D58D7711-90BC-4F59-A4BB-9C0EC28EDE0C}">
      <dgm:prSet/>
      <dgm:spPr/>
      <dgm:t>
        <a:bodyPr/>
        <a:lstStyle/>
        <a:p>
          <a:endParaRPr lang="ru-RU"/>
        </a:p>
      </dgm:t>
    </dgm:pt>
    <dgm:pt modelId="{1AFA83C8-AC5D-459B-AFD3-70BDE9BE3402}">
      <dgm:prSet phldrT="[Текст]"/>
      <dgm:spPr/>
      <dgm:t>
        <a:bodyPr/>
        <a:lstStyle/>
        <a:p>
          <a:r>
            <a:rPr lang="ru-RU" dirty="0"/>
            <a:t>Финансовое управление администрации Еткульского муниципального района</a:t>
          </a:r>
        </a:p>
      </dgm:t>
    </dgm:pt>
    <dgm:pt modelId="{96A51DD3-0719-470D-B9F4-9261366663F6}" type="parTrans" cxnId="{581E01AD-39CA-4C3D-8C91-28B6D1B3FE35}">
      <dgm:prSet/>
      <dgm:spPr/>
      <dgm:t>
        <a:bodyPr/>
        <a:lstStyle/>
        <a:p>
          <a:endParaRPr lang="ru-RU"/>
        </a:p>
      </dgm:t>
    </dgm:pt>
    <dgm:pt modelId="{088597ED-FBD6-4541-9763-61F4783A06B4}" type="sibTrans" cxnId="{581E01AD-39CA-4C3D-8C91-28B6D1B3FE35}">
      <dgm:prSet/>
      <dgm:spPr/>
      <dgm:t>
        <a:bodyPr/>
        <a:lstStyle/>
        <a:p>
          <a:endParaRPr lang="ru-RU"/>
        </a:p>
      </dgm:t>
    </dgm:pt>
    <dgm:pt modelId="{B54C37D3-2238-4392-AF66-FE01C14E8E45}" type="pres">
      <dgm:prSet presAssocID="{5367C549-7477-4E91-8FF1-F7BEA426AD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A919C-128B-404E-AFD5-2ED75FCCB9CF}" type="pres">
      <dgm:prSet presAssocID="{673F5816-AF06-4187-9F4F-A5FE0EA9443B}" presName="centerShape" presStyleLbl="node0" presStyleIdx="0" presStyleCnt="1"/>
      <dgm:spPr/>
      <dgm:t>
        <a:bodyPr/>
        <a:lstStyle/>
        <a:p>
          <a:endParaRPr lang="ru-RU"/>
        </a:p>
      </dgm:t>
    </dgm:pt>
    <dgm:pt modelId="{A5115C43-4850-4942-B9A0-B9088D66865B}" type="pres">
      <dgm:prSet presAssocID="{6B1376D6-AC31-459D-A9F8-A8E936B9DCA0}" presName="node" presStyleLbl="node1" presStyleIdx="0" presStyleCnt="5" custScaleX="12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4AF2-0A93-4BAC-B1A7-221269AE6C43}" type="pres">
      <dgm:prSet presAssocID="{6B1376D6-AC31-459D-A9F8-A8E936B9DCA0}" presName="dummy" presStyleCnt="0"/>
      <dgm:spPr/>
    </dgm:pt>
    <dgm:pt modelId="{375B23D5-F10D-49CE-8998-63B8E2992F28}" type="pres">
      <dgm:prSet presAssocID="{A5A73C83-53DD-4626-A48B-3D1DB5ECEAA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DD7373C-E432-4CB6-AE12-80CFB1172A66}" type="pres">
      <dgm:prSet presAssocID="{3B89F78D-25C6-41C6-9FD1-2059B5FC879B}" presName="node" presStyleLbl="node1" presStyleIdx="1" presStyleCnt="5" custScaleX="119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4F4B6-37B1-4685-AEA0-EF48D4484BDC}" type="pres">
      <dgm:prSet presAssocID="{3B89F78D-25C6-41C6-9FD1-2059B5FC879B}" presName="dummy" presStyleCnt="0"/>
      <dgm:spPr/>
    </dgm:pt>
    <dgm:pt modelId="{C1690C8A-1A78-41CF-96D0-6B2C9DA9302F}" type="pres">
      <dgm:prSet presAssocID="{506523CE-97F9-4C06-A1D3-D965577854C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083B34C-E9BA-45AB-B441-B178D209AFFC}" type="pres">
      <dgm:prSet presAssocID="{1AFA83C8-AC5D-459B-AFD3-70BDE9BE3402}" presName="node" presStyleLbl="node1" presStyleIdx="2" presStyleCnt="5" custScaleX="13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165D-FECE-46F4-9315-3040F18A170B}" type="pres">
      <dgm:prSet presAssocID="{1AFA83C8-AC5D-459B-AFD3-70BDE9BE3402}" presName="dummy" presStyleCnt="0"/>
      <dgm:spPr/>
    </dgm:pt>
    <dgm:pt modelId="{B901E30C-B798-4EBE-B567-0D5F0B4385E1}" type="pres">
      <dgm:prSet presAssocID="{088597ED-FBD6-4541-9763-61F4783A06B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5771C10-DDCB-44D5-8BCA-46F3053F9E37}" type="pres">
      <dgm:prSet presAssocID="{FED671B2-9F89-4E7B-8B47-EE987E8D6706}" presName="node" presStyleLbl="node1" presStyleIdx="3" presStyleCnt="5" custScaleX="13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4071-EC29-480D-8C5C-456154866A88}" type="pres">
      <dgm:prSet presAssocID="{FED671B2-9F89-4E7B-8B47-EE987E8D6706}" presName="dummy" presStyleCnt="0"/>
      <dgm:spPr/>
    </dgm:pt>
    <dgm:pt modelId="{3B9C6D5B-BF2F-4C2D-B077-6059824EE110}" type="pres">
      <dgm:prSet presAssocID="{9C60DE02-B2F4-4E64-ADF1-DFB3EA99D2E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7704CFF-41ED-4116-BA2B-52166632DA73}" type="pres">
      <dgm:prSet presAssocID="{80757CDF-8C57-4527-A94D-BCFFFBA29528}" presName="node" presStyleLbl="node1" presStyleIdx="4" presStyleCnt="5" custScaleX="12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E53E-9F19-48F2-A3BF-D8F798455D23}" type="pres">
      <dgm:prSet presAssocID="{80757CDF-8C57-4527-A94D-BCFFFBA29528}" presName="dummy" presStyleCnt="0"/>
      <dgm:spPr/>
    </dgm:pt>
    <dgm:pt modelId="{4D18DAAD-6331-422A-B7A5-B6AC068C8C0B}" type="pres">
      <dgm:prSet presAssocID="{6465CCDF-8368-47E9-A830-980607E677F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FDB6BCB-90B3-416B-BAD6-FAE90540B8B8}" type="presOf" srcId="{A5A73C83-53DD-4626-A48B-3D1DB5ECEAAA}" destId="{375B23D5-F10D-49CE-8998-63B8E2992F28}" srcOrd="0" destOrd="0" presId="urn:microsoft.com/office/officeart/2005/8/layout/radial6"/>
    <dgm:cxn modelId="{E9D484F3-AF30-42B5-BAF3-AD8275A1BEC3}" type="presOf" srcId="{673F5816-AF06-4187-9F4F-A5FE0EA9443B}" destId="{528A919C-128B-404E-AFD5-2ED75FCCB9CF}" srcOrd="0" destOrd="0" presId="urn:microsoft.com/office/officeart/2005/8/layout/radial6"/>
    <dgm:cxn modelId="{77AC8D9B-97BA-456B-BE5E-C6197A42CA17}" type="presOf" srcId="{6B1376D6-AC31-459D-A9F8-A8E936B9DCA0}" destId="{A5115C43-4850-4942-B9A0-B9088D66865B}" srcOrd="0" destOrd="0" presId="urn:microsoft.com/office/officeart/2005/8/layout/radial6"/>
    <dgm:cxn modelId="{8EC180C6-A32C-490B-A939-952C1C197FF1}" type="presOf" srcId="{1AFA83C8-AC5D-459B-AFD3-70BDE9BE3402}" destId="{D083B34C-E9BA-45AB-B441-B178D209AFFC}" srcOrd="0" destOrd="0" presId="urn:microsoft.com/office/officeart/2005/8/layout/radial6"/>
    <dgm:cxn modelId="{F7BAD4B9-44A2-4993-AA51-5FE896F57C6F}" type="presOf" srcId="{506523CE-97F9-4C06-A1D3-D965577854CF}" destId="{C1690C8A-1A78-41CF-96D0-6B2C9DA9302F}" srcOrd="0" destOrd="0" presId="urn:microsoft.com/office/officeart/2005/8/layout/radial6"/>
    <dgm:cxn modelId="{E4C3E1F3-D3D7-4F21-A6F7-6F86A01321C7}" srcId="{673F5816-AF06-4187-9F4F-A5FE0EA9443B}" destId="{3B89F78D-25C6-41C6-9FD1-2059B5FC879B}" srcOrd="1" destOrd="0" parTransId="{DC753E5F-5CA7-4313-9D57-F3197DA9EE30}" sibTransId="{506523CE-97F9-4C06-A1D3-D965577854CF}"/>
    <dgm:cxn modelId="{BD3B90E7-83F9-47C4-B973-6B6CDB6DE0C2}" type="presOf" srcId="{9C60DE02-B2F4-4E64-ADF1-DFB3EA99D2E2}" destId="{3B9C6D5B-BF2F-4C2D-B077-6059824EE110}" srcOrd="0" destOrd="0" presId="urn:microsoft.com/office/officeart/2005/8/layout/radial6"/>
    <dgm:cxn modelId="{D58D7711-90BC-4F59-A4BB-9C0EC28EDE0C}" srcId="{673F5816-AF06-4187-9F4F-A5FE0EA9443B}" destId="{80757CDF-8C57-4527-A94D-BCFFFBA29528}" srcOrd="4" destOrd="0" parTransId="{DB6AB7BC-4FF1-459A-B053-F68D30487267}" sibTransId="{6465CCDF-8368-47E9-A830-980607E677FC}"/>
    <dgm:cxn modelId="{91DB3E96-300E-44FD-B78B-7A07F41DE875}" srcId="{673F5816-AF06-4187-9F4F-A5FE0EA9443B}" destId="{FED671B2-9F89-4E7B-8B47-EE987E8D6706}" srcOrd="3" destOrd="0" parTransId="{14595A8B-90A7-4B26-A830-6286FB3D1485}" sibTransId="{9C60DE02-B2F4-4E64-ADF1-DFB3EA99D2E2}"/>
    <dgm:cxn modelId="{2A0B06A1-7A76-485C-B856-4B54D4071EED}" srcId="{673F5816-AF06-4187-9F4F-A5FE0EA9443B}" destId="{6B1376D6-AC31-459D-A9F8-A8E936B9DCA0}" srcOrd="0" destOrd="0" parTransId="{249B4A0F-8AE7-416F-B8D2-6C6F27276A4E}" sibTransId="{A5A73C83-53DD-4626-A48B-3D1DB5ECEAAA}"/>
    <dgm:cxn modelId="{78190C76-7500-4D1E-8901-E48F41C4BBF2}" type="presOf" srcId="{3B89F78D-25C6-41C6-9FD1-2059B5FC879B}" destId="{0DD7373C-E432-4CB6-AE12-80CFB1172A66}" srcOrd="0" destOrd="0" presId="urn:microsoft.com/office/officeart/2005/8/layout/radial6"/>
    <dgm:cxn modelId="{61D7B5D9-F772-4137-A32F-09C959536BC5}" type="presOf" srcId="{FED671B2-9F89-4E7B-8B47-EE987E8D6706}" destId="{D5771C10-DDCB-44D5-8BCA-46F3053F9E37}" srcOrd="0" destOrd="0" presId="urn:microsoft.com/office/officeart/2005/8/layout/radial6"/>
    <dgm:cxn modelId="{F7376940-B211-464C-8BD7-795C5BF80ADE}" type="presOf" srcId="{6465CCDF-8368-47E9-A830-980607E677FC}" destId="{4D18DAAD-6331-422A-B7A5-B6AC068C8C0B}" srcOrd="0" destOrd="0" presId="urn:microsoft.com/office/officeart/2005/8/layout/radial6"/>
    <dgm:cxn modelId="{21A006D4-EC49-4F56-A279-6AA05FF1B9AF}" type="presOf" srcId="{088597ED-FBD6-4541-9763-61F4783A06B4}" destId="{B901E30C-B798-4EBE-B567-0D5F0B4385E1}" srcOrd="0" destOrd="0" presId="urn:microsoft.com/office/officeart/2005/8/layout/radial6"/>
    <dgm:cxn modelId="{940CDF3B-2A44-40A3-9013-12CF0DE5EDDC}" type="presOf" srcId="{5367C549-7477-4E91-8FF1-F7BEA426AD40}" destId="{B54C37D3-2238-4392-AF66-FE01C14E8E45}" srcOrd="0" destOrd="0" presId="urn:microsoft.com/office/officeart/2005/8/layout/radial6"/>
    <dgm:cxn modelId="{2C9553A5-1A0A-488A-886E-DCC838815099}" type="presOf" srcId="{80757CDF-8C57-4527-A94D-BCFFFBA29528}" destId="{D7704CFF-41ED-4116-BA2B-52166632DA73}" srcOrd="0" destOrd="0" presId="urn:microsoft.com/office/officeart/2005/8/layout/radial6"/>
    <dgm:cxn modelId="{FDDDADF6-B1B6-41FA-8FF3-2EAC0FB744E7}" srcId="{5367C549-7477-4E91-8FF1-F7BEA426AD40}" destId="{673F5816-AF06-4187-9F4F-A5FE0EA9443B}" srcOrd="0" destOrd="0" parTransId="{28E6C261-BBBB-46C3-89B1-F7F65B480564}" sibTransId="{9C3637D0-E1D5-4ECF-A0CC-9BD50C30B4A1}"/>
    <dgm:cxn modelId="{581E01AD-39CA-4C3D-8C91-28B6D1B3FE35}" srcId="{673F5816-AF06-4187-9F4F-A5FE0EA9443B}" destId="{1AFA83C8-AC5D-459B-AFD3-70BDE9BE3402}" srcOrd="2" destOrd="0" parTransId="{96A51DD3-0719-470D-B9F4-9261366663F6}" sibTransId="{088597ED-FBD6-4541-9763-61F4783A06B4}"/>
    <dgm:cxn modelId="{AC42C761-CB0D-4FD9-9A20-44EAA30B8EC8}" type="presParOf" srcId="{B54C37D3-2238-4392-AF66-FE01C14E8E45}" destId="{528A919C-128B-404E-AFD5-2ED75FCCB9CF}" srcOrd="0" destOrd="0" presId="urn:microsoft.com/office/officeart/2005/8/layout/radial6"/>
    <dgm:cxn modelId="{8E7AF718-7E71-430D-970B-B9F057917979}" type="presParOf" srcId="{B54C37D3-2238-4392-AF66-FE01C14E8E45}" destId="{A5115C43-4850-4942-B9A0-B9088D66865B}" srcOrd="1" destOrd="0" presId="urn:microsoft.com/office/officeart/2005/8/layout/radial6"/>
    <dgm:cxn modelId="{7A21C885-AE24-4453-B31E-BC2F85AD6429}" type="presParOf" srcId="{B54C37D3-2238-4392-AF66-FE01C14E8E45}" destId="{C5F34AF2-0A93-4BAC-B1A7-221269AE6C43}" srcOrd="2" destOrd="0" presId="urn:microsoft.com/office/officeart/2005/8/layout/radial6"/>
    <dgm:cxn modelId="{6C96436B-D862-4A54-AE85-58E21FE8D974}" type="presParOf" srcId="{B54C37D3-2238-4392-AF66-FE01C14E8E45}" destId="{375B23D5-F10D-49CE-8998-63B8E2992F28}" srcOrd="3" destOrd="0" presId="urn:microsoft.com/office/officeart/2005/8/layout/radial6"/>
    <dgm:cxn modelId="{AEF2B818-B315-41E1-82EF-5F9E91AD925A}" type="presParOf" srcId="{B54C37D3-2238-4392-AF66-FE01C14E8E45}" destId="{0DD7373C-E432-4CB6-AE12-80CFB1172A66}" srcOrd="4" destOrd="0" presId="urn:microsoft.com/office/officeart/2005/8/layout/radial6"/>
    <dgm:cxn modelId="{34A65E43-333F-4D0C-A284-F194EFE52397}" type="presParOf" srcId="{B54C37D3-2238-4392-AF66-FE01C14E8E45}" destId="{BE84F4B6-37B1-4685-AEA0-EF48D4484BDC}" srcOrd="5" destOrd="0" presId="urn:microsoft.com/office/officeart/2005/8/layout/radial6"/>
    <dgm:cxn modelId="{8699F929-1094-4B0F-884E-E22D9FF76DA0}" type="presParOf" srcId="{B54C37D3-2238-4392-AF66-FE01C14E8E45}" destId="{C1690C8A-1A78-41CF-96D0-6B2C9DA9302F}" srcOrd="6" destOrd="0" presId="urn:microsoft.com/office/officeart/2005/8/layout/radial6"/>
    <dgm:cxn modelId="{6E174631-6182-4131-8B80-6FFF4ABF7531}" type="presParOf" srcId="{B54C37D3-2238-4392-AF66-FE01C14E8E45}" destId="{D083B34C-E9BA-45AB-B441-B178D209AFFC}" srcOrd="7" destOrd="0" presId="urn:microsoft.com/office/officeart/2005/8/layout/radial6"/>
    <dgm:cxn modelId="{C396FE68-4D1F-4F9E-AC71-962DD004FFE6}" type="presParOf" srcId="{B54C37D3-2238-4392-AF66-FE01C14E8E45}" destId="{516C165D-FECE-46F4-9315-3040F18A170B}" srcOrd="8" destOrd="0" presId="urn:microsoft.com/office/officeart/2005/8/layout/radial6"/>
    <dgm:cxn modelId="{9B8875F7-272F-4B26-82F2-06FD5D30288B}" type="presParOf" srcId="{B54C37D3-2238-4392-AF66-FE01C14E8E45}" destId="{B901E30C-B798-4EBE-B567-0D5F0B4385E1}" srcOrd="9" destOrd="0" presId="urn:microsoft.com/office/officeart/2005/8/layout/radial6"/>
    <dgm:cxn modelId="{2C072E21-03FE-48B0-B473-EC5D678DD835}" type="presParOf" srcId="{B54C37D3-2238-4392-AF66-FE01C14E8E45}" destId="{D5771C10-DDCB-44D5-8BCA-46F3053F9E37}" srcOrd="10" destOrd="0" presId="urn:microsoft.com/office/officeart/2005/8/layout/radial6"/>
    <dgm:cxn modelId="{43DC2CF6-F4BC-4F0C-BE97-5027C619DD30}" type="presParOf" srcId="{B54C37D3-2238-4392-AF66-FE01C14E8E45}" destId="{E37A4071-EC29-480D-8C5C-456154866A88}" srcOrd="11" destOrd="0" presId="urn:microsoft.com/office/officeart/2005/8/layout/radial6"/>
    <dgm:cxn modelId="{3CFD25E8-B319-45E1-99F5-985B28C2363B}" type="presParOf" srcId="{B54C37D3-2238-4392-AF66-FE01C14E8E45}" destId="{3B9C6D5B-BF2F-4C2D-B077-6059824EE110}" srcOrd="12" destOrd="0" presId="urn:microsoft.com/office/officeart/2005/8/layout/radial6"/>
    <dgm:cxn modelId="{993DB8EE-70BC-4F99-B8B1-166BC969C5E3}" type="presParOf" srcId="{B54C37D3-2238-4392-AF66-FE01C14E8E45}" destId="{D7704CFF-41ED-4116-BA2B-52166632DA73}" srcOrd="13" destOrd="0" presId="urn:microsoft.com/office/officeart/2005/8/layout/radial6"/>
    <dgm:cxn modelId="{5BBE77F4-ECF8-480D-947C-A7A71AF7C01E}" type="presParOf" srcId="{B54C37D3-2238-4392-AF66-FE01C14E8E45}" destId="{576FE53E-9F19-48F2-A3BF-D8F798455D23}" srcOrd="14" destOrd="0" presId="urn:microsoft.com/office/officeart/2005/8/layout/radial6"/>
    <dgm:cxn modelId="{00D34B93-7FAB-4B78-9F4C-D9AB800C72AC}" type="presParOf" srcId="{B54C37D3-2238-4392-AF66-FE01C14E8E45}" destId="{4D18DAAD-6331-422A-B7A5-B6AC068C8C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3C0E-43F4-44F5-AF5C-B20F57742E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62B70-B150-485B-B02E-DDB14B9AB3C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315CF57A-5484-4843-91EC-BA196B05CFE1}" type="parTrans" cxnId="{645E404F-B688-456B-BEAD-B9A5EF56EFC1}">
      <dgm:prSet/>
      <dgm:spPr/>
      <dgm:t>
        <a:bodyPr/>
        <a:lstStyle/>
        <a:p>
          <a:endParaRPr lang="ru-RU"/>
        </a:p>
      </dgm:t>
    </dgm:pt>
    <dgm:pt modelId="{949AEE45-BCA1-4DCE-8D5C-59EE7F6674AB}" type="sibTrans" cxnId="{645E404F-B688-456B-BEAD-B9A5EF56EFC1}">
      <dgm:prSet/>
      <dgm:spPr/>
      <dgm:t>
        <a:bodyPr/>
        <a:lstStyle/>
        <a:p>
          <a:endParaRPr lang="ru-RU"/>
        </a:p>
      </dgm:t>
    </dgm:pt>
    <dgm:pt modelId="{987BA2C6-7EDC-4967-97C3-D922DE571673}">
      <dgm:prSet phldrT="[Текст]" custT="1"/>
      <dgm:spPr/>
      <dgm:t>
        <a:bodyPr/>
        <a:lstStyle/>
        <a:p>
          <a:r>
            <a:rPr lang="ru-RU" sz="2400" dirty="0"/>
            <a:t>Составление проекта бюджета</a:t>
          </a:r>
        </a:p>
      </dgm:t>
    </dgm:pt>
    <dgm:pt modelId="{CE90B90E-F8B1-4A30-A144-03C6BF67D306}" type="parTrans" cxnId="{283C2207-D4D5-423B-8A40-A22DD72FD08C}">
      <dgm:prSet/>
      <dgm:spPr/>
      <dgm:t>
        <a:bodyPr/>
        <a:lstStyle/>
        <a:p>
          <a:endParaRPr lang="ru-RU"/>
        </a:p>
      </dgm:t>
    </dgm:pt>
    <dgm:pt modelId="{CC8542EA-E0CE-4F35-A54C-4166F43D43A6}" type="sibTrans" cxnId="{283C2207-D4D5-423B-8A40-A22DD72FD08C}">
      <dgm:prSet/>
      <dgm:spPr/>
      <dgm:t>
        <a:bodyPr/>
        <a:lstStyle/>
        <a:p>
          <a:endParaRPr lang="ru-RU"/>
        </a:p>
      </dgm:t>
    </dgm:pt>
    <dgm:pt modelId="{EE6EF9A2-D284-475F-B5B6-D4160D993FA0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8C4C3D7-2083-4A03-8966-AC99932C3DB2}" type="parTrans" cxnId="{91808BCB-7F09-4C28-B3D6-E25C90462C94}">
      <dgm:prSet/>
      <dgm:spPr/>
      <dgm:t>
        <a:bodyPr/>
        <a:lstStyle/>
        <a:p>
          <a:endParaRPr lang="ru-RU"/>
        </a:p>
      </dgm:t>
    </dgm:pt>
    <dgm:pt modelId="{545E9115-80BF-4458-897B-188EFDBC622A}" type="sibTrans" cxnId="{91808BCB-7F09-4C28-B3D6-E25C90462C94}">
      <dgm:prSet/>
      <dgm:spPr/>
      <dgm:t>
        <a:bodyPr/>
        <a:lstStyle/>
        <a:p>
          <a:endParaRPr lang="ru-RU"/>
        </a:p>
      </dgm:t>
    </dgm:pt>
    <dgm:pt modelId="{AD8AC629-05EE-479F-BA4E-F49AF52E004D}">
      <dgm:prSet phldrT="[Текст]" custT="1"/>
      <dgm:spPr/>
      <dgm:t>
        <a:bodyPr/>
        <a:lstStyle/>
        <a:p>
          <a:r>
            <a:rPr lang="ru-RU" sz="2400" dirty="0"/>
            <a:t>Рассмотрение и утверждение бюджета</a:t>
          </a:r>
        </a:p>
      </dgm:t>
    </dgm:pt>
    <dgm:pt modelId="{2EF4CC46-DF51-4DB0-96B8-3A39AC55BA49}" type="parTrans" cxnId="{90D131CC-46D5-4558-BF70-E241F815E9EF}">
      <dgm:prSet/>
      <dgm:spPr/>
      <dgm:t>
        <a:bodyPr/>
        <a:lstStyle/>
        <a:p>
          <a:endParaRPr lang="ru-RU"/>
        </a:p>
      </dgm:t>
    </dgm:pt>
    <dgm:pt modelId="{24B73F56-136A-41E4-9BDF-C51CA2B284B2}" type="sibTrans" cxnId="{90D131CC-46D5-4558-BF70-E241F815E9EF}">
      <dgm:prSet/>
      <dgm:spPr/>
      <dgm:t>
        <a:bodyPr/>
        <a:lstStyle/>
        <a:p>
          <a:endParaRPr lang="ru-RU"/>
        </a:p>
      </dgm:t>
    </dgm:pt>
    <dgm:pt modelId="{E086C238-4F41-45A6-A332-59AE845B852C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E622C868-A6EF-4775-B437-17D1B196BAAB}" type="parTrans" cxnId="{6B555F1B-E444-46F7-9722-25CF4F2F5537}">
      <dgm:prSet/>
      <dgm:spPr/>
      <dgm:t>
        <a:bodyPr/>
        <a:lstStyle/>
        <a:p>
          <a:endParaRPr lang="ru-RU"/>
        </a:p>
      </dgm:t>
    </dgm:pt>
    <dgm:pt modelId="{1869549B-B000-4B61-B4FB-43FD68897E7F}" type="sibTrans" cxnId="{6B555F1B-E444-46F7-9722-25CF4F2F5537}">
      <dgm:prSet/>
      <dgm:spPr/>
      <dgm:t>
        <a:bodyPr/>
        <a:lstStyle/>
        <a:p>
          <a:endParaRPr lang="ru-RU"/>
        </a:p>
      </dgm:t>
    </dgm:pt>
    <dgm:pt modelId="{10697D44-A998-44C6-89F5-C13FAAD7DC82}">
      <dgm:prSet phldrT="[Текст]" custT="1"/>
      <dgm:spPr/>
      <dgm:t>
        <a:bodyPr/>
        <a:lstStyle/>
        <a:p>
          <a:r>
            <a:rPr lang="ru-RU" sz="2400" dirty="0"/>
            <a:t>Исполнение бюджета</a:t>
          </a:r>
        </a:p>
      </dgm:t>
    </dgm:pt>
    <dgm:pt modelId="{FF0384C1-7E82-43E4-BE39-0FF19E39ADDE}" type="parTrans" cxnId="{DA2D647F-5A90-49B2-A0D0-D09F64F0B7AE}">
      <dgm:prSet/>
      <dgm:spPr/>
      <dgm:t>
        <a:bodyPr/>
        <a:lstStyle/>
        <a:p>
          <a:endParaRPr lang="ru-RU"/>
        </a:p>
      </dgm:t>
    </dgm:pt>
    <dgm:pt modelId="{D8A77AD2-05A7-4F94-ABFD-0DAA2CC0A474}" type="sibTrans" cxnId="{DA2D647F-5A90-49B2-A0D0-D09F64F0B7AE}">
      <dgm:prSet/>
      <dgm:spPr/>
      <dgm:t>
        <a:bodyPr/>
        <a:lstStyle/>
        <a:p>
          <a:endParaRPr lang="ru-RU"/>
        </a:p>
      </dgm:t>
    </dgm:pt>
    <dgm:pt modelId="{7943F5EE-924D-4E29-B0D5-EF7CCCA170EF}">
      <dgm:prSet/>
      <dgm:spPr/>
      <dgm:t>
        <a:bodyPr/>
        <a:lstStyle/>
        <a:p>
          <a:r>
            <a:rPr lang="ru-RU" dirty="0"/>
            <a:t>4</a:t>
          </a:r>
        </a:p>
      </dgm:t>
    </dgm:pt>
    <dgm:pt modelId="{C9727B40-601E-4A05-9751-B177FD2E4BD1}" type="parTrans" cxnId="{4ACFECD1-1468-4FB2-AE1D-B267D1291C1A}">
      <dgm:prSet/>
      <dgm:spPr/>
    </dgm:pt>
    <dgm:pt modelId="{EAB62F33-132D-4C82-9D64-C7B710367D68}" type="sibTrans" cxnId="{4ACFECD1-1468-4FB2-AE1D-B267D1291C1A}">
      <dgm:prSet/>
      <dgm:spPr/>
    </dgm:pt>
    <dgm:pt modelId="{9CC0E73D-984E-4BCE-98CA-D87866B760C8}">
      <dgm:prSet/>
      <dgm:spPr/>
      <dgm:t>
        <a:bodyPr/>
        <a:lstStyle/>
        <a:p>
          <a:r>
            <a:rPr lang="ru-RU" dirty="0"/>
            <a:t>5</a:t>
          </a:r>
        </a:p>
      </dgm:t>
    </dgm:pt>
    <dgm:pt modelId="{8A64180A-2BDC-4CD5-97BC-404A1A62E0DA}" type="parTrans" cxnId="{11A205F0-2219-4735-B071-549AB62D9AA5}">
      <dgm:prSet/>
      <dgm:spPr/>
    </dgm:pt>
    <dgm:pt modelId="{7BB7F665-537F-43E6-9334-08F94BEB5D75}" type="sibTrans" cxnId="{11A205F0-2219-4735-B071-549AB62D9AA5}">
      <dgm:prSet/>
      <dgm:spPr/>
    </dgm:pt>
    <dgm:pt modelId="{08BCBE24-6E21-4AD4-8FA7-DE9DDB5A1D95}">
      <dgm:prSet custT="1"/>
      <dgm:spPr/>
      <dgm:t>
        <a:bodyPr/>
        <a:lstStyle/>
        <a:p>
          <a:r>
            <a:rPr lang="ru-RU" sz="2400" dirty="0"/>
            <a:t>Утверждение бюджетной отчетности</a:t>
          </a:r>
        </a:p>
      </dgm:t>
    </dgm:pt>
    <dgm:pt modelId="{6F015824-1F5C-475E-90DB-4DC275167D0A}" type="parTrans" cxnId="{4603E572-D193-4E8A-87F3-38D917DE7DEC}">
      <dgm:prSet/>
      <dgm:spPr/>
    </dgm:pt>
    <dgm:pt modelId="{C898D401-8680-4029-BEB9-31DC47A00F9E}" type="sibTrans" cxnId="{4603E572-D193-4E8A-87F3-38D917DE7DEC}">
      <dgm:prSet/>
      <dgm:spPr/>
    </dgm:pt>
    <dgm:pt modelId="{84B89295-D189-4CEB-94CF-F18B6D46BA97}">
      <dgm:prSet custT="1"/>
      <dgm:spPr/>
      <dgm:t>
        <a:bodyPr/>
        <a:lstStyle/>
        <a:p>
          <a:r>
            <a:rPr lang="ru-RU" sz="3200" dirty="0"/>
            <a:t> </a:t>
          </a:r>
          <a:r>
            <a:rPr lang="ru-RU" sz="2400" dirty="0"/>
            <a:t>Контроль за исполнением бюджета</a:t>
          </a:r>
        </a:p>
      </dgm:t>
    </dgm:pt>
    <dgm:pt modelId="{B68B2880-992C-4A6D-85DF-2110D2D78282}" type="parTrans" cxnId="{8F3B3E61-EF8A-4BDF-8A6B-8478A0CEA713}">
      <dgm:prSet/>
      <dgm:spPr/>
    </dgm:pt>
    <dgm:pt modelId="{77CFEA1C-1DBB-470F-A93E-AE2B2E5D3038}" type="sibTrans" cxnId="{8F3B3E61-EF8A-4BDF-8A6B-8478A0CEA713}">
      <dgm:prSet/>
      <dgm:spPr/>
    </dgm:pt>
    <dgm:pt modelId="{AA58A3BA-9706-4687-8CB0-EA7E52D65B33}" type="pres">
      <dgm:prSet presAssocID="{EDC43C0E-43F4-44F5-AF5C-B20F57742E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1ED7A-2330-4F9A-8811-69C473BBCD28}" type="pres">
      <dgm:prSet presAssocID="{C3C62B70-B150-485B-B02E-DDB14B9AB3C4}" presName="composite" presStyleCnt="0"/>
      <dgm:spPr/>
    </dgm:pt>
    <dgm:pt modelId="{313AE593-0D8C-4A89-9DA2-73C552EFA052}" type="pres">
      <dgm:prSet presAssocID="{C3C62B70-B150-485B-B02E-DDB14B9AB3C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6C84-8EE9-41B3-ABE8-DAC3E0BD3F8C}" type="pres">
      <dgm:prSet presAssocID="{C3C62B70-B150-485B-B02E-DDB14B9AB3C4}" presName="descendantText" presStyleLbl="alignAcc1" presStyleIdx="0" presStyleCnt="5" custLinFactNeighborX="-129" custLinFactNeighborY="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10D3-F5DD-4E04-8997-F2CD92374802}" type="pres">
      <dgm:prSet presAssocID="{949AEE45-BCA1-4DCE-8D5C-59EE7F6674AB}" presName="sp" presStyleCnt="0"/>
      <dgm:spPr/>
    </dgm:pt>
    <dgm:pt modelId="{E808100C-CB12-4C12-BBDC-C325F095920E}" type="pres">
      <dgm:prSet presAssocID="{EE6EF9A2-D284-475F-B5B6-D4160D993FA0}" presName="composite" presStyleCnt="0"/>
      <dgm:spPr/>
    </dgm:pt>
    <dgm:pt modelId="{16EB87D1-7107-4FAB-9C4F-054887FE8773}" type="pres">
      <dgm:prSet presAssocID="{EE6EF9A2-D284-475F-B5B6-D4160D993FA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9CB0-D228-411E-8AEE-1FE22D9DC012}" type="pres">
      <dgm:prSet presAssocID="{EE6EF9A2-D284-475F-B5B6-D4160D993FA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6905-E7C4-4005-AAAB-B9DE3F9AF393}" type="pres">
      <dgm:prSet presAssocID="{545E9115-80BF-4458-897B-188EFDBC622A}" presName="sp" presStyleCnt="0"/>
      <dgm:spPr/>
    </dgm:pt>
    <dgm:pt modelId="{339FCBC6-E8FA-4FD4-96CF-E688F81D60D9}" type="pres">
      <dgm:prSet presAssocID="{E086C238-4F41-45A6-A332-59AE845B852C}" presName="composite" presStyleCnt="0"/>
      <dgm:spPr/>
    </dgm:pt>
    <dgm:pt modelId="{D7D853B4-A0A5-49BC-9D66-AAE9B8AE9493}" type="pres">
      <dgm:prSet presAssocID="{E086C238-4F41-45A6-A332-59AE845B852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BE2D-CF61-43F4-B317-CB5735E36E12}" type="pres">
      <dgm:prSet presAssocID="{E086C238-4F41-45A6-A332-59AE845B852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D224-A2A7-4174-90C6-1E1EA2F488F7}" type="pres">
      <dgm:prSet presAssocID="{1869549B-B000-4B61-B4FB-43FD68897E7F}" presName="sp" presStyleCnt="0"/>
      <dgm:spPr/>
    </dgm:pt>
    <dgm:pt modelId="{38E84DC6-1D90-4DC1-B051-C1F4BA44DBCD}" type="pres">
      <dgm:prSet presAssocID="{7943F5EE-924D-4E29-B0D5-EF7CCCA170EF}" presName="composite" presStyleCnt="0"/>
      <dgm:spPr/>
    </dgm:pt>
    <dgm:pt modelId="{2C7156E5-44AF-48EA-8881-2D4812B0BDF5}" type="pres">
      <dgm:prSet presAssocID="{7943F5EE-924D-4E29-B0D5-EF7CCCA170E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1A52-AE3C-4AD1-A78E-F3BDC1237206}" type="pres">
      <dgm:prSet presAssocID="{7943F5EE-924D-4E29-B0D5-EF7CCCA170E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9DFCA-3BD9-4AB0-88FD-658C0BEF4999}" type="pres">
      <dgm:prSet presAssocID="{EAB62F33-132D-4C82-9D64-C7B710367D68}" presName="sp" presStyleCnt="0"/>
      <dgm:spPr/>
    </dgm:pt>
    <dgm:pt modelId="{D2BCDF1C-B970-4785-AF48-FD0007328E8C}" type="pres">
      <dgm:prSet presAssocID="{9CC0E73D-984E-4BCE-98CA-D87866B760C8}" presName="composite" presStyleCnt="0"/>
      <dgm:spPr/>
    </dgm:pt>
    <dgm:pt modelId="{87127F3C-FDE8-4DBA-8E4C-339DE8BBAF2B}" type="pres">
      <dgm:prSet presAssocID="{9CC0E73D-984E-4BCE-98CA-D87866B760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0276E-9C3D-4C83-8D5C-0CC8067E797D}" type="pres">
      <dgm:prSet presAssocID="{9CC0E73D-984E-4BCE-98CA-D87866B760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0F7E7-23F6-4524-8226-77155227CA83}" type="presOf" srcId="{987BA2C6-7EDC-4967-97C3-D922DE571673}" destId="{9C1A6C84-8EE9-41B3-ABE8-DAC3E0BD3F8C}" srcOrd="0" destOrd="0" presId="urn:microsoft.com/office/officeart/2005/8/layout/chevron2"/>
    <dgm:cxn modelId="{6FABCB30-1851-4EBA-8292-BD52E2274464}" type="presOf" srcId="{9CC0E73D-984E-4BCE-98CA-D87866B760C8}" destId="{87127F3C-FDE8-4DBA-8E4C-339DE8BBAF2B}" srcOrd="0" destOrd="0" presId="urn:microsoft.com/office/officeart/2005/8/layout/chevron2"/>
    <dgm:cxn modelId="{D2CD1F1B-8FCF-4CDA-A272-ABC6435812AD}" type="presOf" srcId="{84B89295-D189-4CEB-94CF-F18B6D46BA97}" destId="{6320276E-9C3D-4C83-8D5C-0CC8067E797D}" srcOrd="0" destOrd="0" presId="urn:microsoft.com/office/officeart/2005/8/layout/chevron2"/>
    <dgm:cxn modelId="{8F3B3E61-EF8A-4BDF-8A6B-8478A0CEA713}" srcId="{9CC0E73D-984E-4BCE-98CA-D87866B760C8}" destId="{84B89295-D189-4CEB-94CF-F18B6D46BA97}" srcOrd="0" destOrd="0" parTransId="{B68B2880-992C-4A6D-85DF-2110D2D78282}" sibTransId="{77CFEA1C-1DBB-470F-A93E-AE2B2E5D3038}"/>
    <dgm:cxn modelId="{4603E572-D193-4E8A-87F3-38D917DE7DEC}" srcId="{7943F5EE-924D-4E29-B0D5-EF7CCCA170EF}" destId="{08BCBE24-6E21-4AD4-8FA7-DE9DDB5A1D95}" srcOrd="0" destOrd="0" parTransId="{6F015824-1F5C-475E-90DB-4DC275167D0A}" sibTransId="{C898D401-8680-4029-BEB9-31DC47A00F9E}"/>
    <dgm:cxn modelId="{DA2D647F-5A90-49B2-A0D0-D09F64F0B7AE}" srcId="{E086C238-4F41-45A6-A332-59AE845B852C}" destId="{10697D44-A998-44C6-89F5-C13FAAD7DC82}" srcOrd="0" destOrd="0" parTransId="{FF0384C1-7E82-43E4-BE39-0FF19E39ADDE}" sibTransId="{D8A77AD2-05A7-4F94-ABFD-0DAA2CC0A474}"/>
    <dgm:cxn modelId="{7EDBB6BD-1162-4DC3-8D05-D09E043FBBA7}" type="presOf" srcId="{EE6EF9A2-D284-475F-B5B6-D4160D993FA0}" destId="{16EB87D1-7107-4FAB-9C4F-054887FE8773}" srcOrd="0" destOrd="0" presId="urn:microsoft.com/office/officeart/2005/8/layout/chevron2"/>
    <dgm:cxn modelId="{F0559F18-ED4A-4D7B-978E-221EBE6E8E99}" type="presOf" srcId="{E086C238-4F41-45A6-A332-59AE845B852C}" destId="{D7D853B4-A0A5-49BC-9D66-AAE9B8AE9493}" srcOrd="0" destOrd="0" presId="urn:microsoft.com/office/officeart/2005/8/layout/chevron2"/>
    <dgm:cxn modelId="{E711473C-2177-430C-BEE1-E61E803AF822}" type="presOf" srcId="{08BCBE24-6E21-4AD4-8FA7-DE9DDB5A1D95}" destId="{16091A52-AE3C-4AD1-A78E-F3BDC1237206}" srcOrd="0" destOrd="0" presId="urn:microsoft.com/office/officeart/2005/8/layout/chevron2"/>
    <dgm:cxn modelId="{283C2207-D4D5-423B-8A40-A22DD72FD08C}" srcId="{C3C62B70-B150-485B-B02E-DDB14B9AB3C4}" destId="{987BA2C6-7EDC-4967-97C3-D922DE571673}" srcOrd="0" destOrd="0" parTransId="{CE90B90E-F8B1-4A30-A144-03C6BF67D306}" sibTransId="{CC8542EA-E0CE-4F35-A54C-4166F43D43A6}"/>
    <dgm:cxn modelId="{4ACFECD1-1468-4FB2-AE1D-B267D1291C1A}" srcId="{EDC43C0E-43F4-44F5-AF5C-B20F57742EC8}" destId="{7943F5EE-924D-4E29-B0D5-EF7CCCA170EF}" srcOrd="3" destOrd="0" parTransId="{C9727B40-601E-4A05-9751-B177FD2E4BD1}" sibTransId="{EAB62F33-132D-4C82-9D64-C7B710367D68}"/>
    <dgm:cxn modelId="{5A6FAC97-705A-45F2-B2E0-379551A1C848}" type="presOf" srcId="{7943F5EE-924D-4E29-B0D5-EF7CCCA170EF}" destId="{2C7156E5-44AF-48EA-8881-2D4812B0BDF5}" srcOrd="0" destOrd="0" presId="urn:microsoft.com/office/officeart/2005/8/layout/chevron2"/>
    <dgm:cxn modelId="{D712E8D2-8E44-4017-8767-E4AD6F0F18EB}" type="presOf" srcId="{AD8AC629-05EE-479F-BA4E-F49AF52E004D}" destId="{52519CB0-D228-411E-8AEE-1FE22D9DC012}" srcOrd="0" destOrd="0" presId="urn:microsoft.com/office/officeart/2005/8/layout/chevron2"/>
    <dgm:cxn modelId="{91808BCB-7F09-4C28-B3D6-E25C90462C94}" srcId="{EDC43C0E-43F4-44F5-AF5C-B20F57742EC8}" destId="{EE6EF9A2-D284-475F-B5B6-D4160D993FA0}" srcOrd="1" destOrd="0" parTransId="{A8C4C3D7-2083-4A03-8966-AC99932C3DB2}" sibTransId="{545E9115-80BF-4458-897B-188EFDBC622A}"/>
    <dgm:cxn modelId="{15A660D4-DB87-4B34-9674-78668298FE2F}" type="presOf" srcId="{C3C62B70-B150-485B-B02E-DDB14B9AB3C4}" destId="{313AE593-0D8C-4A89-9DA2-73C552EFA052}" srcOrd="0" destOrd="0" presId="urn:microsoft.com/office/officeart/2005/8/layout/chevron2"/>
    <dgm:cxn modelId="{B49105E4-D6FF-4345-8B96-A1AC824790C8}" type="presOf" srcId="{10697D44-A998-44C6-89F5-C13FAAD7DC82}" destId="{ED2BBE2D-CF61-43F4-B317-CB5735E36E12}" srcOrd="0" destOrd="0" presId="urn:microsoft.com/office/officeart/2005/8/layout/chevron2"/>
    <dgm:cxn modelId="{11A205F0-2219-4735-B071-549AB62D9AA5}" srcId="{EDC43C0E-43F4-44F5-AF5C-B20F57742EC8}" destId="{9CC0E73D-984E-4BCE-98CA-D87866B760C8}" srcOrd="4" destOrd="0" parTransId="{8A64180A-2BDC-4CD5-97BC-404A1A62E0DA}" sibTransId="{7BB7F665-537F-43E6-9334-08F94BEB5D75}"/>
    <dgm:cxn modelId="{645E404F-B688-456B-BEAD-B9A5EF56EFC1}" srcId="{EDC43C0E-43F4-44F5-AF5C-B20F57742EC8}" destId="{C3C62B70-B150-485B-B02E-DDB14B9AB3C4}" srcOrd="0" destOrd="0" parTransId="{315CF57A-5484-4843-91EC-BA196B05CFE1}" sibTransId="{949AEE45-BCA1-4DCE-8D5C-59EE7F6674AB}"/>
    <dgm:cxn modelId="{90D131CC-46D5-4558-BF70-E241F815E9EF}" srcId="{EE6EF9A2-D284-475F-B5B6-D4160D993FA0}" destId="{AD8AC629-05EE-479F-BA4E-F49AF52E004D}" srcOrd="0" destOrd="0" parTransId="{2EF4CC46-DF51-4DB0-96B8-3A39AC55BA49}" sibTransId="{24B73F56-136A-41E4-9BDF-C51CA2B284B2}"/>
    <dgm:cxn modelId="{6923A5B0-E34F-46A4-A9C0-68BF8387B9BD}" type="presOf" srcId="{EDC43C0E-43F4-44F5-AF5C-B20F57742EC8}" destId="{AA58A3BA-9706-4687-8CB0-EA7E52D65B33}" srcOrd="0" destOrd="0" presId="urn:microsoft.com/office/officeart/2005/8/layout/chevron2"/>
    <dgm:cxn modelId="{6B555F1B-E444-46F7-9722-25CF4F2F5537}" srcId="{EDC43C0E-43F4-44F5-AF5C-B20F57742EC8}" destId="{E086C238-4F41-45A6-A332-59AE845B852C}" srcOrd="2" destOrd="0" parTransId="{E622C868-A6EF-4775-B437-17D1B196BAAB}" sibTransId="{1869549B-B000-4B61-B4FB-43FD68897E7F}"/>
    <dgm:cxn modelId="{29801598-31DA-4317-84CD-A6879EC323C6}" type="presParOf" srcId="{AA58A3BA-9706-4687-8CB0-EA7E52D65B33}" destId="{7F71ED7A-2330-4F9A-8811-69C473BBCD28}" srcOrd="0" destOrd="0" presId="urn:microsoft.com/office/officeart/2005/8/layout/chevron2"/>
    <dgm:cxn modelId="{BDB70614-B823-4C39-90D5-30A12572A2EB}" type="presParOf" srcId="{7F71ED7A-2330-4F9A-8811-69C473BBCD28}" destId="{313AE593-0D8C-4A89-9DA2-73C552EFA052}" srcOrd="0" destOrd="0" presId="urn:microsoft.com/office/officeart/2005/8/layout/chevron2"/>
    <dgm:cxn modelId="{BA25BD73-5D37-4A29-B8CE-CE21C756F800}" type="presParOf" srcId="{7F71ED7A-2330-4F9A-8811-69C473BBCD28}" destId="{9C1A6C84-8EE9-41B3-ABE8-DAC3E0BD3F8C}" srcOrd="1" destOrd="0" presId="urn:microsoft.com/office/officeart/2005/8/layout/chevron2"/>
    <dgm:cxn modelId="{341FAC9E-848F-4448-ADFB-3B7487A27818}" type="presParOf" srcId="{AA58A3BA-9706-4687-8CB0-EA7E52D65B33}" destId="{93FA10D3-F5DD-4E04-8997-F2CD92374802}" srcOrd="1" destOrd="0" presId="urn:microsoft.com/office/officeart/2005/8/layout/chevron2"/>
    <dgm:cxn modelId="{3B699B5C-C7E1-447D-A78B-157BF788B144}" type="presParOf" srcId="{AA58A3BA-9706-4687-8CB0-EA7E52D65B33}" destId="{E808100C-CB12-4C12-BBDC-C325F095920E}" srcOrd="2" destOrd="0" presId="urn:microsoft.com/office/officeart/2005/8/layout/chevron2"/>
    <dgm:cxn modelId="{03F008C6-7498-4A21-B620-B54A76611134}" type="presParOf" srcId="{E808100C-CB12-4C12-BBDC-C325F095920E}" destId="{16EB87D1-7107-4FAB-9C4F-054887FE8773}" srcOrd="0" destOrd="0" presId="urn:microsoft.com/office/officeart/2005/8/layout/chevron2"/>
    <dgm:cxn modelId="{74B11977-5558-44D9-99B2-26701B76ADD0}" type="presParOf" srcId="{E808100C-CB12-4C12-BBDC-C325F095920E}" destId="{52519CB0-D228-411E-8AEE-1FE22D9DC012}" srcOrd="1" destOrd="0" presId="urn:microsoft.com/office/officeart/2005/8/layout/chevron2"/>
    <dgm:cxn modelId="{30385655-08F7-412E-B25D-69A321D813D4}" type="presParOf" srcId="{AA58A3BA-9706-4687-8CB0-EA7E52D65B33}" destId="{152B6905-E7C4-4005-AAAB-B9DE3F9AF393}" srcOrd="3" destOrd="0" presId="urn:microsoft.com/office/officeart/2005/8/layout/chevron2"/>
    <dgm:cxn modelId="{F7F9F70C-0AC8-4B06-803D-05D160D5B690}" type="presParOf" srcId="{AA58A3BA-9706-4687-8CB0-EA7E52D65B33}" destId="{339FCBC6-E8FA-4FD4-96CF-E688F81D60D9}" srcOrd="4" destOrd="0" presId="urn:microsoft.com/office/officeart/2005/8/layout/chevron2"/>
    <dgm:cxn modelId="{386413BF-AAE6-4E44-8D97-287C94494016}" type="presParOf" srcId="{339FCBC6-E8FA-4FD4-96CF-E688F81D60D9}" destId="{D7D853B4-A0A5-49BC-9D66-AAE9B8AE9493}" srcOrd="0" destOrd="0" presId="urn:microsoft.com/office/officeart/2005/8/layout/chevron2"/>
    <dgm:cxn modelId="{2521136D-860D-4AB5-8366-3AB14E077223}" type="presParOf" srcId="{339FCBC6-E8FA-4FD4-96CF-E688F81D60D9}" destId="{ED2BBE2D-CF61-43F4-B317-CB5735E36E12}" srcOrd="1" destOrd="0" presId="urn:microsoft.com/office/officeart/2005/8/layout/chevron2"/>
    <dgm:cxn modelId="{F4D5CA22-5605-4BEB-8877-22E307767A8B}" type="presParOf" srcId="{AA58A3BA-9706-4687-8CB0-EA7E52D65B33}" destId="{9ED1D224-A2A7-4174-90C6-1E1EA2F488F7}" srcOrd="5" destOrd="0" presId="urn:microsoft.com/office/officeart/2005/8/layout/chevron2"/>
    <dgm:cxn modelId="{8363F6DE-5BD8-4D03-B5BB-129A6DC51EFB}" type="presParOf" srcId="{AA58A3BA-9706-4687-8CB0-EA7E52D65B33}" destId="{38E84DC6-1D90-4DC1-B051-C1F4BA44DBCD}" srcOrd="6" destOrd="0" presId="urn:microsoft.com/office/officeart/2005/8/layout/chevron2"/>
    <dgm:cxn modelId="{C91C20A2-C847-4E9D-B1FF-5C73C58D80CC}" type="presParOf" srcId="{38E84DC6-1D90-4DC1-B051-C1F4BA44DBCD}" destId="{2C7156E5-44AF-48EA-8881-2D4812B0BDF5}" srcOrd="0" destOrd="0" presId="urn:microsoft.com/office/officeart/2005/8/layout/chevron2"/>
    <dgm:cxn modelId="{93A68DBD-4A23-4C7F-86DD-3388F304A7CF}" type="presParOf" srcId="{38E84DC6-1D90-4DC1-B051-C1F4BA44DBCD}" destId="{16091A52-AE3C-4AD1-A78E-F3BDC1237206}" srcOrd="1" destOrd="0" presId="urn:microsoft.com/office/officeart/2005/8/layout/chevron2"/>
    <dgm:cxn modelId="{9B252786-B788-4C91-8392-9065E3598C19}" type="presParOf" srcId="{AA58A3BA-9706-4687-8CB0-EA7E52D65B33}" destId="{4C59DFCA-3BD9-4AB0-88FD-658C0BEF4999}" srcOrd="7" destOrd="0" presId="urn:microsoft.com/office/officeart/2005/8/layout/chevron2"/>
    <dgm:cxn modelId="{6F5295C4-2029-40E4-887C-3FBA96FB7130}" type="presParOf" srcId="{AA58A3BA-9706-4687-8CB0-EA7E52D65B33}" destId="{D2BCDF1C-B970-4785-AF48-FD0007328E8C}" srcOrd="8" destOrd="0" presId="urn:microsoft.com/office/officeart/2005/8/layout/chevron2"/>
    <dgm:cxn modelId="{F59D9B72-9321-4AF8-B13D-EFC8150E8F4F}" type="presParOf" srcId="{D2BCDF1C-B970-4785-AF48-FD0007328E8C}" destId="{87127F3C-FDE8-4DBA-8E4C-339DE8BBAF2B}" srcOrd="0" destOrd="0" presId="urn:microsoft.com/office/officeart/2005/8/layout/chevron2"/>
    <dgm:cxn modelId="{FBFEDAE0-5257-4E95-8B22-A719B49ACA03}" type="presParOf" srcId="{D2BCDF1C-B970-4785-AF48-FD0007328E8C}" destId="{6320276E-9C3D-4C83-8D5C-0CC8067E7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EBFA9-7F6E-4894-A462-BA83F3A40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16C39-BEBA-42D4-94A8-E265F4248DB0}">
      <dgm:prSet phldrT="[Текст]" custT="1"/>
      <dgm:spPr/>
      <dgm:t>
        <a:bodyPr/>
        <a:lstStyle/>
        <a:p>
          <a:r>
            <a:rPr lang="ru-RU" sz="2000" dirty="0"/>
            <a:t>Бюджет</a:t>
          </a:r>
        </a:p>
        <a:p>
          <a:r>
            <a:rPr lang="ru-RU" sz="1100" dirty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</a:p>
      </dgm:t>
    </dgm:pt>
    <dgm:pt modelId="{08808382-6159-4ECE-BF2E-45D8FF4DD24F}" type="parTrans" cxnId="{8BC1AFBD-50C8-4CA2-8599-C86B3AFA117C}">
      <dgm:prSet/>
      <dgm:spPr/>
      <dgm:t>
        <a:bodyPr/>
        <a:lstStyle/>
        <a:p>
          <a:endParaRPr lang="ru-RU"/>
        </a:p>
      </dgm:t>
    </dgm:pt>
    <dgm:pt modelId="{E8541881-431E-4968-8D11-B800F8704C81}" type="sibTrans" cxnId="{8BC1AFBD-50C8-4CA2-8599-C86B3AFA117C}">
      <dgm:prSet/>
      <dgm:spPr/>
      <dgm:t>
        <a:bodyPr/>
        <a:lstStyle/>
        <a:p>
          <a:endParaRPr lang="ru-RU"/>
        </a:p>
      </dgm:t>
    </dgm:pt>
    <dgm:pt modelId="{60A1D272-B215-4FB0-8E1D-62B995D04A6E}">
      <dgm:prSet phldrT="[Текст]" custT="1"/>
      <dgm:spPr/>
      <dgm:t>
        <a:bodyPr/>
        <a:lstStyle/>
        <a:p>
          <a:r>
            <a:rPr lang="ru-RU" sz="2000" dirty="0"/>
            <a:t>Доходы</a:t>
          </a:r>
        </a:p>
        <a:p>
          <a:r>
            <a:rPr lang="ru-RU" sz="1400" dirty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</a:p>
      </dgm:t>
    </dgm:pt>
    <dgm:pt modelId="{319BBB24-BFBA-4488-B515-B6CBC2170407}" type="parTrans" cxnId="{D0FC1B42-AF2E-446B-8856-EDDB3EE624FD}">
      <dgm:prSet/>
      <dgm:spPr/>
      <dgm:t>
        <a:bodyPr/>
        <a:lstStyle/>
        <a:p>
          <a:endParaRPr lang="ru-RU"/>
        </a:p>
      </dgm:t>
    </dgm:pt>
    <dgm:pt modelId="{D54C352E-5241-44B8-8B96-1D57492B9925}" type="sibTrans" cxnId="{D0FC1B42-AF2E-446B-8856-EDDB3EE624FD}">
      <dgm:prSet/>
      <dgm:spPr/>
      <dgm:t>
        <a:bodyPr/>
        <a:lstStyle/>
        <a:p>
          <a:endParaRPr lang="ru-RU"/>
        </a:p>
      </dgm:t>
    </dgm:pt>
    <dgm:pt modelId="{1A9E8903-AA35-40D2-BE26-8DAAF8671287}">
      <dgm:prSet phldrT="[Текст]" custT="1"/>
      <dgm:spPr/>
      <dgm:t>
        <a:bodyPr/>
        <a:lstStyle/>
        <a:p>
          <a:r>
            <a:rPr lang="ru-RU" sz="2000" dirty="0"/>
            <a:t>Профицит</a:t>
          </a:r>
        </a:p>
        <a:p>
          <a:r>
            <a:rPr lang="ru-RU" sz="1400" dirty="0"/>
            <a:t>Принимается решение как использовать избыточные доходы (например: накапливать резервы, остатки, погашать долг)</a:t>
          </a:r>
        </a:p>
      </dgm:t>
    </dgm:pt>
    <dgm:pt modelId="{13D798CF-4751-451E-A961-AB14B021B65B}" type="parTrans" cxnId="{E6C1D9A5-6002-4C47-9113-F72D952BD176}">
      <dgm:prSet/>
      <dgm:spPr/>
      <dgm:t>
        <a:bodyPr/>
        <a:lstStyle/>
        <a:p>
          <a:endParaRPr lang="ru-RU"/>
        </a:p>
      </dgm:t>
    </dgm:pt>
    <dgm:pt modelId="{224E1D93-1763-408C-A6F7-7075A5BBC238}" type="sibTrans" cxnId="{E6C1D9A5-6002-4C47-9113-F72D952BD176}">
      <dgm:prSet/>
      <dgm:spPr/>
      <dgm:t>
        <a:bodyPr/>
        <a:lstStyle/>
        <a:p>
          <a:endParaRPr lang="ru-RU"/>
        </a:p>
      </dgm:t>
    </dgm:pt>
    <dgm:pt modelId="{21BB4899-695E-40F5-880E-681AFA3E9182}">
      <dgm:prSet phldrT="[Текст]" custT="1"/>
      <dgm:spPr/>
      <dgm:t>
        <a:bodyPr/>
        <a:lstStyle/>
        <a:p>
          <a:r>
            <a:rPr lang="ru-RU" sz="2000" dirty="0"/>
            <a:t>Расходы</a:t>
          </a:r>
        </a:p>
        <a:p>
          <a:r>
            <a:rPr lang="ru-RU" sz="1400" dirty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</a:p>
      </dgm:t>
    </dgm:pt>
    <dgm:pt modelId="{38C3DA87-4D71-4B23-8C77-5A16FFF8B4B8}" type="parTrans" cxnId="{2EE5C282-4670-4BBB-97ED-660E97BBE298}">
      <dgm:prSet/>
      <dgm:spPr/>
      <dgm:t>
        <a:bodyPr/>
        <a:lstStyle/>
        <a:p>
          <a:endParaRPr lang="ru-RU"/>
        </a:p>
      </dgm:t>
    </dgm:pt>
    <dgm:pt modelId="{88C063B3-125E-4B5B-9A83-D83B75C09FB6}" type="sibTrans" cxnId="{2EE5C282-4670-4BBB-97ED-660E97BBE298}">
      <dgm:prSet/>
      <dgm:spPr/>
      <dgm:t>
        <a:bodyPr/>
        <a:lstStyle/>
        <a:p>
          <a:endParaRPr lang="ru-RU"/>
        </a:p>
      </dgm:t>
    </dgm:pt>
    <dgm:pt modelId="{190C65A3-2592-4EF1-858F-8F703CB6D7F6}">
      <dgm:prSet phldrT="[Текст]" custT="1"/>
      <dgm:spPr/>
      <dgm:t>
        <a:bodyPr/>
        <a:lstStyle/>
        <a:p>
          <a:r>
            <a:rPr lang="ru-RU" sz="2000" dirty="0"/>
            <a:t>Дефицит </a:t>
          </a:r>
        </a:p>
        <a:p>
          <a:r>
            <a:rPr lang="ru-RU" sz="1400" dirty="0"/>
            <a:t>Принимается решение как покрывать дефицит (например: использовать имеющиеся накопления, остатки, взять в долг)</a:t>
          </a:r>
        </a:p>
      </dgm:t>
    </dgm:pt>
    <dgm:pt modelId="{8C3CF093-3E57-4D83-9500-0FDB3446E68C}" type="parTrans" cxnId="{D9751060-DFF1-4912-92B1-F98E5070E993}">
      <dgm:prSet/>
      <dgm:spPr/>
      <dgm:t>
        <a:bodyPr/>
        <a:lstStyle/>
        <a:p>
          <a:endParaRPr lang="ru-RU"/>
        </a:p>
      </dgm:t>
    </dgm:pt>
    <dgm:pt modelId="{51C720E4-0520-479C-A98B-95666470B36E}" type="sibTrans" cxnId="{D9751060-DFF1-4912-92B1-F98E5070E993}">
      <dgm:prSet/>
      <dgm:spPr/>
      <dgm:t>
        <a:bodyPr/>
        <a:lstStyle/>
        <a:p>
          <a:endParaRPr lang="ru-RU"/>
        </a:p>
      </dgm:t>
    </dgm:pt>
    <dgm:pt modelId="{F7815512-A60E-44C2-A5D6-2B37F854DD47}" type="pres">
      <dgm:prSet presAssocID="{88AEBFA9-7F6E-4894-A462-BA83F3A40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99127F-D5AD-416E-AE6F-34DF489EF5C5}" type="pres">
      <dgm:prSet presAssocID="{FA116C39-BEBA-42D4-94A8-E265F4248DB0}" presName="hierRoot1" presStyleCnt="0"/>
      <dgm:spPr/>
    </dgm:pt>
    <dgm:pt modelId="{D6B7AA26-4583-4923-92C6-1DCAC54AA0C0}" type="pres">
      <dgm:prSet presAssocID="{FA116C39-BEBA-42D4-94A8-E265F4248DB0}" presName="composite" presStyleCnt="0"/>
      <dgm:spPr/>
    </dgm:pt>
    <dgm:pt modelId="{A2EAA98A-7C5B-46A7-8E22-84A913997E48}" type="pres">
      <dgm:prSet presAssocID="{FA116C39-BEBA-42D4-94A8-E265F4248DB0}" presName="background" presStyleLbl="node0" presStyleIdx="0" presStyleCnt="1"/>
      <dgm:spPr/>
    </dgm:pt>
    <dgm:pt modelId="{E13313D3-6647-4AE0-8E23-76249A730021}" type="pres">
      <dgm:prSet presAssocID="{FA116C39-BEBA-42D4-94A8-E265F4248DB0}" presName="text" presStyleLbl="fgAcc0" presStyleIdx="0" presStyleCnt="1" custScaleX="216230" custScaleY="125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FCD83-3F37-4E07-805F-1CB617FC44A0}" type="pres">
      <dgm:prSet presAssocID="{FA116C39-BEBA-42D4-94A8-E265F4248DB0}" presName="hierChild2" presStyleCnt="0"/>
      <dgm:spPr/>
    </dgm:pt>
    <dgm:pt modelId="{232F90E5-C276-45FD-B2B4-45AF223A1863}" type="pres">
      <dgm:prSet presAssocID="{319BBB24-BFBA-4488-B515-B6CBC217040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29F2DC-E094-4227-91BE-1A2FEBE7A280}" type="pres">
      <dgm:prSet presAssocID="{60A1D272-B215-4FB0-8E1D-62B995D04A6E}" presName="hierRoot2" presStyleCnt="0"/>
      <dgm:spPr/>
    </dgm:pt>
    <dgm:pt modelId="{0D063ACB-C344-4709-AE3A-A8501F9B02A9}" type="pres">
      <dgm:prSet presAssocID="{60A1D272-B215-4FB0-8E1D-62B995D04A6E}" presName="composite2" presStyleCnt="0"/>
      <dgm:spPr/>
    </dgm:pt>
    <dgm:pt modelId="{4144F762-EC81-403E-88AA-F64F5CEA3F2D}" type="pres">
      <dgm:prSet presAssocID="{60A1D272-B215-4FB0-8E1D-62B995D04A6E}" presName="background2" presStyleLbl="node2" presStyleIdx="0" presStyleCnt="2"/>
      <dgm:spPr/>
    </dgm:pt>
    <dgm:pt modelId="{021581C2-E5A2-497D-879B-4A20A2BE44A7}" type="pres">
      <dgm:prSet presAssocID="{60A1D272-B215-4FB0-8E1D-62B995D04A6E}" presName="text2" presStyleLbl="fgAcc2" presStyleIdx="0" presStyleCnt="2" custScaleX="214927" custScaleY="127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71C8B-8584-4177-A5F2-A45158F7B373}" type="pres">
      <dgm:prSet presAssocID="{60A1D272-B215-4FB0-8E1D-62B995D04A6E}" presName="hierChild3" presStyleCnt="0"/>
      <dgm:spPr/>
    </dgm:pt>
    <dgm:pt modelId="{E226DED4-36F1-4DE3-B868-505251F08E38}" type="pres">
      <dgm:prSet presAssocID="{13D798CF-4751-451E-A961-AB14B021B65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F70CDBF-54E3-4253-8C6B-87DCE08C557E}" type="pres">
      <dgm:prSet presAssocID="{1A9E8903-AA35-40D2-BE26-8DAAF8671287}" presName="hierRoot3" presStyleCnt="0"/>
      <dgm:spPr/>
    </dgm:pt>
    <dgm:pt modelId="{74C19512-114A-49B9-92DA-3CFBBEEE11C2}" type="pres">
      <dgm:prSet presAssocID="{1A9E8903-AA35-40D2-BE26-8DAAF8671287}" presName="composite3" presStyleCnt="0"/>
      <dgm:spPr/>
    </dgm:pt>
    <dgm:pt modelId="{19AFC807-9A62-424E-8D04-B5179AD1B443}" type="pres">
      <dgm:prSet presAssocID="{1A9E8903-AA35-40D2-BE26-8DAAF8671287}" presName="background3" presStyleLbl="node3" presStyleIdx="0" presStyleCnt="2"/>
      <dgm:spPr/>
    </dgm:pt>
    <dgm:pt modelId="{CF4C4727-9075-47BF-B0A1-082B6BF1ABA4}" type="pres">
      <dgm:prSet presAssocID="{1A9E8903-AA35-40D2-BE26-8DAAF8671287}" presName="text3" presStyleLbl="fgAcc3" presStyleIdx="0" presStyleCnt="2" custScaleX="238959" custScaleY="138775" custLinFactNeighborX="-7599" custLinFactNeighborY="-19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3347B-C6CA-4CD4-A9A9-8682940807B6}" type="pres">
      <dgm:prSet presAssocID="{1A9E8903-AA35-40D2-BE26-8DAAF8671287}" presName="hierChild4" presStyleCnt="0"/>
      <dgm:spPr/>
    </dgm:pt>
    <dgm:pt modelId="{0F0ABF69-1EEF-44EC-B79E-F636874368C6}" type="pres">
      <dgm:prSet presAssocID="{38C3DA87-4D71-4B23-8C77-5A16FFF8B4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80349D-4F94-4242-B79E-A2D07E084B40}" type="pres">
      <dgm:prSet presAssocID="{21BB4899-695E-40F5-880E-681AFA3E9182}" presName="hierRoot2" presStyleCnt="0"/>
      <dgm:spPr/>
    </dgm:pt>
    <dgm:pt modelId="{5BC9AAB2-3FCC-4539-B5FA-58B75F19D481}" type="pres">
      <dgm:prSet presAssocID="{21BB4899-695E-40F5-880E-681AFA3E9182}" presName="composite2" presStyleCnt="0"/>
      <dgm:spPr/>
    </dgm:pt>
    <dgm:pt modelId="{32E13117-E187-443B-81A4-E5BB96320708}" type="pres">
      <dgm:prSet presAssocID="{21BB4899-695E-40F5-880E-681AFA3E9182}" presName="background2" presStyleLbl="node2" presStyleIdx="1" presStyleCnt="2"/>
      <dgm:spPr/>
    </dgm:pt>
    <dgm:pt modelId="{3A951146-1AE9-4D32-9DCA-34E90129B11D}" type="pres">
      <dgm:prSet presAssocID="{21BB4899-695E-40F5-880E-681AFA3E9182}" presName="text2" presStyleLbl="fgAcc2" presStyleIdx="1" presStyleCnt="2" custScaleX="232472" custScaleY="120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6A76F-7548-4EF4-86C7-D4530FB4EFB4}" type="pres">
      <dgm:prSet presAssocID="{21BB4899-695E-40F5-880E-681AFA3E9182}" presName="hierChild3" presStyleCnt="0"/>
      <dgm:spPr/>
    </dgm:pt>
    <dgm:pt modelId="{2847E694-8C38-4773-8639-CA291EF3E9B6}" type="pres">
      <dgm:prSet presAssocID="{8C3CF093-3E57-4D83-9500-0FDB3446E68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FA51C6F-4B41-4BFC-8087-3526641E75C1}" type="pres">
      <dgm:prSet presAssocID="{190C65A3-2592-4EF1-858F-8F703CB6D7F6}" presName="hierRoot3" presStyleCnt="0"/>
      <dgm:spPr/>
    </dgm:pt>
    <dgm:pt modelId="{C5572044-E3B9-4187-9B7F-320147100C46}" type="pres">
      <dgm:prSet presAssocID="{190C65A3-2592-4EF1-858F-8F703CB6D7F6}" presName="composite3" presStyleCnt="0"/>
      <dgm:spPr/>
    </dgm:pt>
    <dgm:pt modelId="{AA9B1029-D08A-463C-92AA-2B30F1519421}" type="pres">
      <dgm:prSet presAssocID="{190C65A3-2592-4EF1-858F-8F703CB6D7F6}" presName="background3" presStyleLbl="node3" presStyleIdx="1" presStyleCnt="2"/>
      <dgm:spPr/>
    </dgm:pt>
    <dgm:pt modelId="{E8D50DF0-2ABA-4CC4-85F4-90C8D0457AD1}" type="pres">
      <dgm:prSet presAssocID="{190C65A3-2592-4EF1-858F-8F703CB6D7F6}" presName="text3" presStyleLbl="fgAcc3" presStyleIdx="1" presStyleCnt="2" custScaleX="229320" custScaleY="144308" custLinFactNeighborX="12834" custLinFactNeighborY="-10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59BF6-4268-4BE0-A52B-C36A76BAEAC5}" type="pres">
      <dgm:prSet presAssocID="{190C65A3-2592-4EF1-858F-8F703CB6D7F6}" presName="hierChild4" presStyleCnt="0"/>
      <dgm:spPr/>
    </dgm:pt>
  </dgm:ptLst>
  <dgm:cxnLst>
    <dgm:cxn modelId="{D0FC1B42-AF2E-446B-8856-EDDB3EE624FD}" srcId="{FA116C39-BEBA-42D4-94A8-E265F4248DB0}" destId="{60A1D272-B215-4FB0-8E1D-62B995D04A6E}" srcOrd="0" destOrd="0" parTransId="{319BBB24-BFBA-4488-B515-B6CBC2170407}" sibTransId="{D54C352E-5241-44B8-8B96-1D57492B9925}"/>
    <dgm:cxn modelId="{97DC404E-2B29-4330-B924-FAF19E78F614}" type="presOf" srcId="{13D798CF-4751-451E-A961-AB14B021B65B}" destId="{E226DED4-36F1-4DE3-B868-505251F08E38}" srcOrd="0" destOrd="0" presId="urn:microsoft.com/office/officeart/2005/8/layout/hierarchy1"/>
    <dgm:cxn modelId="{571F5F3B-C841-46AB-94D9-24741BBA1C4A}" type="presOf" srcId="{190C65A3-2592-4EF1-858F-8F703CB6D7F6}" destId="{E8D50DF0-2ABA-4CC4-85F4-90C8D0457AD1}" srcOrd="0" destOrd="0" presId="urn:microsoft.com/office/officeart/2005/8/layout/hierarchy1"/>
    <dgm:cxn modelId="{8BC1AFBD-50C8-4CA2-8599-C86B3AFA117C}" srcId="{88AEBFA9-7F6E-4894-A462-BA83F3A40E26}" destId="{FA116C39-BEBA-42D4-94A8-E265F4248DB0}" srcOrd="0" destOrd="0" parTransId="{08808382-6159-4ECE-BF2E-45D8FF4DD24F}" sibTransId="{E8541881-431E-4968-8D11-B800F8704C81}"/>
    <dgm:cxn modelId="{DBF6B7D5-94CB-4C6E-BEE7-8C9DCFE2D197}" type="presOf" srcId="{60A1D272-B215-4FB0-8E1D-62B995D04A6E}" destId="{021581C2-E5A2-497D-879B-4A20A2BE44A7}" srcOrd="0" destOrd="0" presId="urn:microsoft.com/office/officeart/2005/8/layout/hierarchy1"/>
    <dgm:cxn modelId="{D9751060-DFF1-4912-92B1-F98E5070E993}" srcId="{21BB4899-695E-40F5-880E-681AFA3E9182}" destId="{190C65A3-2592-4EF1-858F-8F703CB6D7F6}" srcOrd="0" destOrd="0" parTransId="{8C3CF093-3E57-4D83-9500-0FDB3446E68C}" sibTransId="{51C720E4-0520-479C-A98B-95666470B36E}"/>
    <dgm:cxn modelId="{20C5E7F8-CA3E-41DB-896A-BFCB9DFE9B95}" type="presOf" srcId="{FA116C39-BEBA-42D4-94A8-E265F4248DB0}" destId="{E13313D3-6647-4AE0-8E23-76249A730021}" srcOrd="0" destOrd="0" presId="urn:microsoft.com/office/officeart/2005/8/layout/hierarchy1"/>
    <dgm:cxn modelId="{E6C1D9A5-6002-4C47-9113-F72D952BD176}" srcId="{60A1D272-B215-4FB0-8E1D-62B995D04A6E}" destId="{1A9E8903-AA35-40D2-BE26-8DAAF8671287}" srcOrd="0" destOrd="0" parTransId="{13D798CF-4751-451E-A961-AB14B021B65B}" sibTransId="{224E1D93-1763-408C-A6F7-7075A5BBC238}"/>
    <dgm:cxn modelId="{4628D70D-8416-4D8F-BC4D-F50A4DF99BE3}" type="presOf" srcId="{8C3CF093-3E57-4D83-9500-0FDB3446E68C}" destId="{2847E694-8C38-4773-8639-CA291EF3E9B6}" srcOrd="0" destOrd="0" presId="urn:microsoft.com/office/officeart/2005/8/layout/hierarchy1"/>
    <dgm:cxn modelId="{3324AD74-43CC-446F-A0AF-44C4D8AF4492}" type="presOf" srcId="{88AEBFA9-7F6E-4894-A462-BA83F3A40E26}" destId="{F7815512-A60E-44C2-A5D6-2B37F854DD47}" srcOrd="0" destOrd="0" presId="urn:microsoft.com/office/officeart/2005/8/layout/hierarchy1"/>
    <dgm:cxn modelId="{B1C06EE4-55CB-4A88-9085-6B6C4EF2E1F2}" type="presOf" srcId="{38C3DA87-4D71-4B23-8C77-5A16FFF8B4B8}" destId="{0F0ABF69-1EEF-44EC-B79E-F636874368C6}" srcOrd="0" destOrd="0" presId="urn:microsoft.com/office/officeart/2005/8/layout/hierarchy1"/>
    <dgm:cxn modelId="{81622BCD-FF07-4EE0-A4FB-7B40290D3B3B}" type="presOf" srcId="{21BB4899-695E-40F5-880E-681AFA3E9182}" destId="{3A951146-1AE9-4D32-9DCA-34E90129B11D}" srcOrd="0" destOrd="0" presId="urn:microsoft.com/office/officeart/2005/8/layout/hierarchy1"/>
    <dgm:cxn modelId="{3DA0259C-0ECE-4462-A0CC-A0931EFEDB3E}" type="presOf" srcId="{319BBB24-BFBA-4488-B515-B6CBC2170407}" destId="{232F90E5-C276-45FD-B2B4-45AF223A1863}" srcOrd="0" destOrd="0" presId="urn:microsoft.com/office/officeart/2005/8/layout/hierarchy1"/>
    <dgm:cxn modelId="{2EE5C282-4670-4BBB-97ED-660E97BBE298}" srcId="{FA116C39-BEBA-42D4-94A8-E265F4248DB0}" destId="{21BB4899-695E-40F5-880E-681AFA3E9182}" srcOrd="1" destOrd="0" parTransId="{38C3DA87-4D71-4B23-8C77-5A16FFF8B4B8}" sibTransId="{88C063B3-125E-4B5B-9A83-D83B75C09FB6}"/>
    <dgm:cxn modelId="{EBDDCDAE-2E81-4D7D-9AE0-C56A82A590D6}" type="presOf" srcId="{1A9E8903-AA35-40D2-BE26-8DAAF8671287}" destId="{CF4C4727-9075-47BF-B0A1-082B6BF1ABA4}" srcOrd="0" destOrd="0" presId="urn:microsoft.com/office/officeart/2005/8/layout/hierarchy1"/>
    <dgm:cxn modelId="{9DA4A716-4622-4E57-B3F5-D6B770A4BBF5}" type="presParOf" srcId="{F7815512-A60E-44C2-A5D6-2B37F854DD47}" destId="{C299127F-D5AD-416E-AE6F-34DF489EF5C5}" srcOrd="0" destOrd="0" presId="urn:microsoft.com/office/officeart/2005/8/layout/hierarchy1"/>
    <dgm:cxn modelId="{3DF1BEBB-52A8-45A8-B54E-FFF1C34669F1}" type="presParOf" srcId="{C299127F-D5AD-416E-AE6F-34DF489EF5C5}" destId="{D6B7AA26-4583-4923-92C6-1DCAC54AA0C0}" srcOrd="0" destOrd="0" presId="urn:microsoft.com/office/officeart/2005/8/layout/hierarchy1"/>
    <dgm:cxn modelId="{1DE12AAC-970E-465D-BC57-EE25FB32A354}" type="presParOf" srcId="{D6B7AA26-4583-4923-92C6-1DCAC54AA0C0}" destId="{A2EAA98A-7C5B-46A7-8E22-84A913997E48}" srcOrd="0" destOrd="0" presId="urn:microsoft.com/office/officeart/2005/8/layout/hierarchy1"/>
    <dgm:cxn modelId="{3E5C77FA-4FF2-4471-AD97-E7519061AEE3}" type="presParOf" srcId="{D6B7AA26-4583-4923-92C6-1DCAC54AA0C0}" destId="{E13313D3-6647-4AE0-8E23-76249A730021}" srcOrd="1" destOrd="0" presId="urn:microsoft.com/office/officeart/2005/8/layout/hierarchy1"/>
    <dgm:cxn modelId="{0B906DF5-1413-49F6-B5AF-0C57B01AB42B}" type="presParOf" srcId="{C299127F-D5AD-416E-AE6F-34DF489EF5C5}" destId="{9E8FCD83-3F37-4E07-805F-1CB617FC44A0}" srcOrd="1" destOrd="0" presId="urn:microsoft.com/office/officeart/2005/8/layout/hierarchy1"/>
    <dgm:cxn modelId="{51E513AD-E44F-4014-BF8A-12C4CBABF6B9}" type="presParOf" srcId="{9E8FCD83-3F37-4E07-805F-1CB617FC44A0}" destId="{232F90E5-C276-45FD-B2B4-45AF223A1863}" srcOrd="0" destOrd="0" presId="urn:microsoft.com/office/officeart/2005/8/layout/hierarchy1"/>
    <dgm:cxn modelId="{12C7F9EB-38DE-40F7-BE34-3FE6984306A6}" type="presParOf" srcId="{9E8FCD83-3F37-4E07-805F-1CB617FC44A0}" destId="{8429F2DC-E094-4227-91BE-1A2FEBE7A280}" srcOrd="1" destOrd="0" presId="urn:microsoft.com/office/officeart/2005/8/layout/hierarchy1"/>
    <dgm:cxn modelId="{2B4937C3-21E4-4F23-935C-CA599CB594E6}" type="presParOf" srcId="{8429F2DC-E094-4227-91BE-1A2FEBE7A280}" destId="{0D063ACB-C344-4709-AE3A-A8501F9B02A9}" srcOrd="0" destOrd="0" presId="urn:microsoft.com/office/officeart/2005/8/layout/hierarchy1"/>
    <dgm:cxn modelId="{06DE61B3-FC25-4BEF-8C05-11F3BAFD9FAF}" type="presParOf" srcId="{0D063ACB-C344-4709-AE3A-A8501F9B02A9}" destId="{4144F762-EC81-403E-88AA-F64F5CEA3F2D}" srcOrd="0" destOrd="0" presId="urn:microsoft.com/office/officeart/2005/8/layout/hierarchy1"/>
    <dgm:cxn modelId="{940AC0BA-A4AE-4AF3-BA74-923CED868CD5}" type="presParOf" srcId="{0D063ACB-C344-4709-AE3A-A8501F9B02A9}" destId="{021581C2-E5A2-497D-879B-4A20A2BE44A7}" srcOrd="1" destOrd="0" presId="urn:microsoft.com/office/officeart/2005/8/layout/hierarchy1"/>
    <dgm:cxn modelId="{A17A3428-7662-43AB-A7A9-3B1C584279AC}" type="presParOf" srcId="{8429F2DC-E094-4227-91BE-1A2FEBE7A280}" destId="{29D71C8B-8584-4177-A5F2-A45158F7B373}" srcOrd="1" destOrd="0" presId="urn:microsoft.com/office/officeart/2005/8/layout/hierarchy1"/>
    <dgm:cxn modelId="{61B0E575-70FA-4A94-97A4-F3C27AD000E9}" type="presParOf" srcId="{29D71C8B-8584-4177-A5F2-A45158F7B373}" destId="{E226DED4-36F1-4DE3-B868-505251F08E38}" srcOrd="0" destOrd="0" presId="urn:microsoft.com/office/officeart/2005/8/layout/hierarchy1"/>
    <dgm:cxn modelId="{64B30CC6-7F49-4841-9755-669621C529D8}" type="presParOf" srcId="{29D71C8B-8584-4177-A5F2-A45158F7B373}" destId="{8F70CDBF-54E3-4253-8C6B-87DCE08C557E}" srcOrd="1" destOrd="0" presId="urn:microsoft.com/office/officeart/2005/8/layout/hierarchy1"/>
    <dgm:cxn modelId="{07D2EFC9-AEC9-480D-807A-0A83890E2CB5}" type="presParOf" srcId="{8F70CDBF-54E3-4253-8C6B-87DCE08C557E}" destId="{74C19512-114A-49B9-92DA-3CFBBEEE11C2}" srcOrd="0" destOrd="0" presId="urn:microsoft.com/office/officeart/2005/8/layout/hierarchy1"/>
    <dgm:cxn modelId="{BAF30145-1845-4580-891C-71C18CD8B6BB}" type="presParOf" srcId="{74C19512-114A-49B9-92DA-3CFBBEEE11C2}" destId="{19AFC807-9A62-424E-8D04-B5179AD1B443}" srcOrd="0" destOrd="0" presId="urn:microsoft.com/office/officeart/2005/8/layout/hierarchy1"/>
    <dgm:cxn modelId="{6C603F1F-96B6-43F7-8141-F648403769AD}" type="presParOf" srcId="{74C19512-114A-49B9-92DA-3CFBBEEE11C2}" destId="{CF4C4727-9075-47BF-B0A1-082B6BF1ABA4}" srcOrd="1" destOrd="0" presId="urn:microsoft.com/office/officeart/2005/8/layout/hierarchy1"/>
    <dgm:cxn modelId="{9D1B8A6C-87BB-42BB-A9CA-713BF3AA1A17}" type="presParOf" srcId="{8F70CDBF-54E3-4253-8C6B-87DCE08C557E}" destId="{F293347B-C6CA-4CD4-A9A9-8682940807B6}" srcOrd="1" destOrd="0" presId="urn:microsoft.com/office/officeart/2005/8/layout/hierarchy1"/>
    <dgm:cxn modelId="{BB65D49E-FC8F-40AF-A5BA-74FA9537F5FC}" type="presParOf" srcId="{9E8FCD83-3F37-4E07-805F-1CB617FC44A0}" destId="{0F0ABF69-1EEF-44EC-B79E-F636874368C6}" srcOrd="2" destOrd="0" presId="urn:microsoft.com/office/officeart/2005/8/layout/hierarchy1"/>
    <dgm:cxn modelId="{2C80395F-20EB-4930-A09D-03B45F29697D}" type="presParOf" srcId="{9E8FCD83-3F37-4E07-805F-1CB617FC44A0}" destId="{D580349D-4F94-4242-B79E-A2D07E084B40}" srcOrd="3" destOrd="0" presId="urn:microsoft.com/office/officeart/2005/8/layout/hierarchy1"/>
    <dgm:cxn modelId="{3C02CAA1-DB1B-4C15-ABC7-68D89ACC2F52}" type="presParOf" srcId="{D580349D-4F94-4242-B79E-A2D07E084B40}" destId="{5BC9AAB2-3FCC-4539-B5FA-58B75F19D481}" srcOrd="0" destOrd="0" presId="urn:microsoft.com/office/officeart/2005/8/layout/hierarchy1"/>
    <dgm:cxn modelId="{53D886AE-738E-451F-B3C2-01C933920794}" type="presParOf" srcId="{5BC9AAB2-3FCC-4539-B5FA-58B75F19D481}" destId="{32E13117-E187-443B-81A4-E5BB96320708}" srcOrd="0" destOrd="0" presId="urn:microsoft.com/office/officeart/2005/8/layout/hierarchy1"/>
    <dgm:cxn modelId="{47CA5731-5A4C-41A1-A7D2-DC7A5D9C487C}" type="presParOf" srcId="{5BC9AAB2-3FCC-4539-B5FA-58B75F19D481}" destId="{3A951146-1AE9-4D32-9DCA-34E90129B11D}" srcOrd="1" destOrd="0" presId="urn:microsoft.com/office/officeart/2005/8/layout/hierarchy1"/>
    <dgm:cxn modelId="{2E38067F-F179-42D2-B61A-3F6333CBC9A6}" type="presParOf" srcId="{D580349D-4F94-4242-B79E-A2D07E084B40}" destId="{D776A76F-7548-4EF4-86C7-D4530FB4EFB4}" srcOrd="1" destOrd="0" presId="urn:microsoft.com/office/officeart/2005/8/layout/hierarchy1"/>
    <dgm:cxn modelId="{7735B295-160D-4B85-AD6C-14619435F2BE}" type="presParOf" srcId="{D776A76F-7548-4EF4-86C7-D4530FB4EFB4}" destId="{2847E694-8C38-4773-8639-CA291EF3E9B6}" srcOrd="0" destOrd="0" presId="urn:microsoft.com/office/officeart/2005/8/layout/hierarchy1"/>
    <dgm:cxn modelId="{215C92F3-F919-49F8-ACE8-BFE9CC67C721}" type="presParOf" srcId="{D776A76F-7548-4EF4-86C7-D4530FB4EFB4}" destId="{7FA51C6F-4B41-4BFC-8087-3526641E75C1}" srcOrd="1" destOrd="0" presId="urn:microsoft.com/office/officeart/2005/8/layout/hierarchy1"/>
    <dgm:cxn modelId="{5016FEC7-4A39-4031-8EBD-EE02F8BB7387}" type="presParOf" srcId="{7FA51C6F-4B41-4BFC-8087-3526641E75C1}" destId="{C5572044-E3B9-4187-9B7F-320147100C46}" srcOrd="0" destOrd="0" presId="urn:microsoft.com/office/officeart/2005/8/layout/hierarchy1"/>
    <dgm:cxn modelId="{5F0DFBE4-1517-43BC-9BC4-5944040B2987}" type="presParOf" srcId="{C5572044-E3B9-4187-9B7F-320147100C46}" destId="{AA9B1029-D08A-463C-92AA-2B30F1519421}" srcOrd="0" destOrd="0" presId="urn:microsoft.com/office/officeart/2005/8/layout/hierarchy1"/>
    <dgm:cxn modelId="{EBA60B9C-9F86-4A22-A79E-02C54C77425A}" type="presParOf" srcId="{C5572044-E3B9-4187-9B7F-320147100C46}" destId="{E8D50DF0-2ABA-4CC4-85F4-90C8D0457AD1}" srcOrd="1" destOrd="0" presId="urn:microsoft.com/office/officeart/2005/8/layout/hierarchy1"/>
    <dgm:cxn modelId="{174B792E-0494-46AE-AF9C-F353EFD31EDE}" type="presParOf" srcId="{7FA51C6F-4B41-4BFC-8087-3526641E75C1}" destId="{B2759BF6-4268-4BE0-A52B-C36A76BAE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FF6F2-BA75-44C0-9D78-61AD6C80EBC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E65B-6339-4AD1-BB1F-ABBD3AE3D3D9}">
      <dgm:prSet phldrT="[Текст]"/>
      <dgm:spPr/>
      <dgm:t>
        <a:bodyPr/>
        <a:lstStyle/>
        <a:p>
          <a:r>
            <a:rPr lang="ru-RU" dirty="0"/>
            <a:t>Налог на доходы физических лиц</a:t>
          </a:r>
        </a:p>
      </dgm:t>
    </dgm:pt>
    <dgm:pt modelId="{A072C538-7FCF-498A-A0D6-52C73C34CC10}" type="parTrans" cxnId="{47498616-BB4C-49A1-9FF7-A79816134E38}">
      <dgm:prSet/>
      <dgm:spPr/>
      <dgm:t>
        <a:bodyPr/>
        <a:lstStyle/>
        <a:p>
          <a:endParaRPr lang="ru-RU"/>
        </a:p>
      </dgm:t>
    </dgm:pt>
    <dgm:pt modelId="{01B7BD4D-BDA6-4373-BE4B-48F029A1183D}" type="sibTrans" cxnId="{47498616-BB4C-49A1-9FF7-A79816134E38}">
      <dgm:prSet/>
      <dgm:spPr/>
      <dgm:t>
        <a:bodyPr/>
        <a:lstStyle/>
        <a:p>
          <a:endParaRPr lang="ru-RU"/>
        </a:p>
      </dgm:t>
    </dgm:pt>
    <dgm:pt modelId="{84BD2236-3B26-406F-8684-BAC4C4672986}">
      <dgm:prSet phldrT="[Текст]"/>
      <dgm:spPr/>
      <dgm:t>
        <a:bodyPr/>
        <a:lstStyle/>
        <a:p>
          <a:r>
            <a:rPr lang="ru-RU" dirty="0"/>
            <a:t>Налог на добычу полезных ископаемых</a:t>
          </a:r>
        </a:p>
      </dgm:t>
    </dgm:pt>
    <dgm:pt modelId="{0D34D12C-C99C-4D9A-BBBE-ED767AF30048}" type="parTrans" cxnId="{A1E69DEC-DC82-4BDE-A16D-09B35CBC942F}">
      <dgm:prSet/>
      <dgm:spPr/>
      <dgm:t>
        <a:bodyPr/>
        <a:lstStyle/>
        <a:p>
          <a:endParaRPr lang="ru-RU"/>
        </a:p>
      </dgm:t>
    </dgm:pt>
    <dgm:pt modelId="{E63401A5-7D1B-4B34-9DDC-667BA47E70CD}" type="sibTrans" cxnId="{A1E69DEC-DC82-4BDE-A16D-09B35CBC942F}">
      <dgm:prSet/>
      <dgm:spPr/>
      <dgm:t>
        <a:bodyPr/>
        <a:lstStyle/>
        <a:p>
          <a:endParaRPr lang="ru-RU"/>
        </a:p>
      </dgm:t>
    </dgm:pt>
    <dgm:pt modelId="{F8404193-D4A8-418A-AD47-60A6779FCDD5}">
      <dgm:prSet phldrT="[Текст]" custT="1"/>
      <dgm:spPr/>
      <dgm:t>
        <a:bodyPr/>
        <a:lstStyle/>
        <a:p>
          <a:r>
            <a:rPr lang="ru-RU" sz="2800" dirty="0"/>
            <a:t>Неналоговые доходы</a:t>
          </a:r>
        </a:p>
      </dgm:t>
    </dgm:pt>
    <dgm:pt modelId="{8C080C18-D39E-404D-9BC8-9D041E87190A}" type="parTrans" cxnId="{2B8E00C1-4B22-4EC2-9D1A-D40BB4A47204}">
      <dgm:prSet/>
      <dgm:spPr/>
      <dgm:t>
        <a:bodyPr/>
        <a:lstStyle/>
        <a:p>
          <a:endParaRPr lang="ru-RU"/>
        </a:p>
      </dgm:t>
    </dgm:pt>
    <dgm:pt modelId="{D50C0AE0-089F-4B5B-9953-7CEFECA8B425}" type="sibTrans" cxnId="{2B8E00C1-4B22-4EC2-9D1A-D40BB4A47204}">
      <dgm:prSet/>
      <dgm:spPr/>
      <dgm:t>
        <a:bodyPr/>
        <a:lstStyle/>
        <a:p>
          <a:endParaRPr lang="ru-RU"/>
        </a:p>
      </dgm:t>
    </dgm:pt>
    <dgm:pt modelId="{0C8AD2DD-6BE2-4687-859D-43464E5F1FEB}">
      <dgm:prSet phldrT="[Текст]"/>
      <dgm:spPr/>
      <dgm:t>
        <a:bodyPr/>
        <a:lstStyle/>
        <a:p>
          <a:r>
            <a:rPr lang="ru-RU" dirty="0"/>
            <a:t>Доходы от продажи материальных и нематериальных активов</a:t>
          </a:r>
        </a:p>
      </dgm:t>
    </dgm:pt>
    <dgm:pt modelId="{E2D707AF-85F3-4F89-8F26-D22FBF9A4D15}" type="parTrans" cxnId="{9A67698D-5A96-4B70-96EE-4463F7C225E3}">
      <dgm:prSet/>
      <dgm:spPr/>
      <dgm:t>
        <a:bodyPr/>
        <a:lstStyle/>
        <a:p>
          <a:endParaRPr lang="ru-RU"/>
        </a:p>
      </dgm:t>
    </dgm:pt>
    <dgm:pt modelId="{7CE6850A-91B0-49D3-9AFE-BE9B70BA15A5}" type="sibTrans" cxnId="{9A67698D-5A96-4B70-96EE-4463F7C225E3}">
      <dgm:prSet/>
      <dgm:spPr/>
      <dgm:t>
        <a:bodyPr/>
        <a:lstStyle/>
        <a:p>
          <a:endParaRPr lang="ru-RU"/>
        </a:p>
      </dgm:t>
    </dgm:pt>
    <dgm:pt modelId="{891369D2-A64C-49F3-860F-A9E7E5BF497F}">
      <dgm:prSet phldrT="[Текст]"/>
      <dgm:spPr/>
      <dgm:t>
        <a:bodyPr/>
        <a:lstStyle/>
        <a:p>
          <a:r>
            <a:rPr lang="ru-RU" dirty="0"/>
            <a:t>другие</a:t>
          </a:r>
        </a:p>
      </dgm:t>
    </dgm:pt>
    <dgm:pt modelId="{FCB09301-5DE3-460F-A9FB-CD7A991C8CE6}" type="parTrans" cxnId="{872633EE-AC60-4E87-B37D-EFAD34B33EEE}">
      <dgm:prSet/>
      <dgm:spPr/>
      <dgm:t>
        <a:bodyPr/>
        <a:lstStyle/>
        <a:p>
          <a:endParaRPr lang="ru-RU"/>
        </a:p>
      </dgm:t>
    </dgm:pt>
    <dgm:pt modelId="{21923A8F-A34B-4308-977A-B13F4270E47E}" type="sibTrans" cxnId="{872633EE-AC60-4E87-B37D-EFAD34B33EEE}">
      <dgm:prSet/>
      <dgm:spPr/>
      <dgm:t>
        <a:bodyPr/>
        <a:lstStyle/>
        <a:p>
          <a:endParaRPr lang="ru-RU"/>
        </a:p>
      </dgm:t>
    </dgm:pt>
    <dgm:pt modelId="{59F882E5-75A4-4A78-B39B-DE13F3828E3E}">
      <dgm:prSet phldrT="[Текст]" custT="1"/>
      <dgm:spPr/>
      <dgm:t>
        <a:bodyPr/>
        <a:lstStyle/>
        <a:p>
          <a:r>
            <a:rPr lang="ru-RU" sz="2800" dirty="0"/>
            <a:t>Федеральные и областные средства</a:t>
          </a:r>
        </a:p>
      </dgm:t>
    </dgm:pt>
    <dgm:pt modelId="{B6B59A96-80CE-4130-9FF1-B206D831B28E}" type="parTrans" cxnId="{5A588676-D2CB-4611-815C-9D2FEEB49C69}">
      <dgm:prSet/>
      <dgm:spPr/>
      <dgm:t>
        <a:bodyPr/>
        <a:lstStyle/>
        <a:p>
          <a:endParaRPr lang="ru-RU"/>
        </a:p>
      </dgm:t>
    </dgm:pt>
    <dgm:pt modelId="{441E64C1-372B-4A6E-86A3-EB6026CD3E3E}" type="sibTrans" cxnId="{5A588676-D2CB-4611-815C-9D2FEEB49C69}">
      <dgm:prSet/>
      <dgm:spPr/>
      <dgm:t>
        <a:bodyPr/>
        <a:lstStyle/>
        <a:p>
          <a:endParaRPr lang="ru-RU"/>
        </a:p>
      </dgm:t>
    </dgm:pt>
    <dgm:pt modelId="{5681C830-1D4F-4B8F-8C24-CAA168B48EEA}">
      <dgm:prSet phldrT="[Текст]"/>
      <dgm:spPr/>
      <dgm:t>
        <a:bodyPr/>
        <a:lstStyle/>
        <a:p>
          <a:r>
            <a:rPr lang="ru-RU" dirty="0"/>
            <a:t>Перечисления из федерального бюджета (программы)</a:t>
          </a:r>
        </a:p>
      </dgm:t>
    </dgm:pt>
    <dgm:pt modelId="{625EDD1A-F92E-4685-A561-14AFA522E455}" type="parTrans" cxnId="{9C610D3A-0489-44E3-86BA-E918ECF02B1B}">
      <dgm:prSet/>
      <dgm:spPr/>
      <dgm:t>
        <a:bodyPr/>
        <a:lstStyle/>
        <a:p>
          <a:endParaRPr lang="ru-RU"/>
        </a:p>
      </dgm:t>
    </dgm:pt>
    <dgm:pt modelId="{EAAB22EF-F05B-4E49-BDB4-906DBD6703BF}" type="sibTrans" cxnId="{9C610D3A-0489-44E3-86BA-E918ECF02B1B}">
      <dgm:prSet/>
      <dgm:spPr/>
      <dgm:t>
        <a:bodyPr/>
        <a:lstStyle/>
        <a:p>
          <a:endParaRPr lang="ru-RU"/>
        </a:p>
      </dgm:t>
    </dgm:pt>
    <dgm:pt modelId="{F6D2709C-8A98-4051-B56D-2F5DCFC7846D}">
      <dgm:prSet phldrT="[Текст]"/>
      <dgm:spPr/>
      <dgm:t>
        <a:bodyPr/>
        <a:lstStyle/>
        <a:p>
          <a:r>
            <a:rPr lang="ru-RU" dirty="0"/>
            <a:t>Перечисления из областного бюджета (дотации, субсидии, субвенции)</a:t>
          </a:r>
        </a:p>
      </dgm:t>
    </dgm:pt>
    <dgm:pt modelId="{4D25D244-8EE5-4DF8-A127-E2472F130DA3}" type="parTrans" cxnId="{751C0971-4466-4B1E-8D60-0BE9D74BEAA8}">
      <dgm:prSet/>
      <dgm:spPr/>
      <dgm:t>
        <a:bodyPr/>
        <a:lstStyle/>
        <a:p>
          <a:endParaRPr lang="ru-RU"/>
        </a:p>
      </dgm:t>
    </dgm:pt>
    <dgm:pt modelId="{F8226269-F619-4425-AEF8-46B4744440E7}" type="sibTrans" cxnId="{751C0971-4466-4B1E-8D60-0BE9D74BEAA8}">
      <dgm:prSet/>
      <dgm:spPr/>
      <dgm:t>
        <a:bodyPr/>
        <a:lstStyle/>
        <a:p>
          <a:endParaRPr lang="ru-RU"/>
        </a:p>
      </dgm:t>
    </dgm:pt>
    <dgm:pt modelId="{21905C19-7414-437D-AFE5-8C74E1FC0645}">
      <dgm:prSet/>
      <dgm:spPr/>
      <dgm:t>
        <a:bodyPr/>
        <a:lstStyle/>
        <a:p>
          <a:r>
            <a:rPr lang="ru-RU" dirty="0"/>
            <a:t>другие</a:t>
          </a:r>
        </a:p>
      </dgm:t>
    </dgm:pt>
    <dgm:pt modelId="{0097042B-22F5-47B7-BFD3-406025B6034F}" type="parTrans" cxnId="{70A20AFB-EB12-42FA-A599-634BB70745A2}">
      <dgm:prSet/>
      <dgm:spPr/>
    </dgm:pt>
    <dgm:pt modelId="{CCE48F23-2183-4CFA-8B19-5116231CA7F3}" type="sibTrans" cxnId="{70A20AFB-EB12-42FA-A599-634BB70745A2}">
      <dgm:prSet/>
      <dgm:spPr/>
    </dgm:pt>
    <dgm:pt modelId="{EEEBA742-9CAC-4640-BCAB-D46BC8799D00}">
      <dgm:prSet/>
      <dgm:spPr/>
      <dgm:t>
        <a:bodyPr/>
        <a:lstStyle/>
        <a:p>
          <a:r>
            <a:rPr lang="ru-RU" dirty="0"/>
            <a:t>Акцизы</a:t>
          </a:r>
        </a:p>
      </dgm:t>
    </dgm:pt>
    <dgm:pt modelId="{69BF5BDF-7C7C-4B25-8E4E-97D5BADABE21}" type="parTrans" cxnId="{E2528F8D-2BBE-44D0-94BF-ACF246624AD5}">
      <dgm:prSet/>
      <dgm:spPr/>
    </dgm:pt>
    <dgm:pt modelId="{075C3940-24AE-4613-9553-957730E5037F}" type="sibTrans" cxnId="{E2528F8D-2BBE-44D0-94BF-ACF246624AD5}">
      <dgm:prSet/>
      <dgm:spPr/>
    </dgm:pt>
    <dgm:pt modelId="{60352B48-9F28-4E59-B679-83F27A928DC1}">
      <dgm:prSet/>
      <dgm:spPr/>
      <dgm:t>
        <a:bodyPr/>
        <a:lstStyle/>
        <a:p>
          <a:r>
            <a:rPr lang="ru-RU" dirty="0"/>
            <a:t>Штрафы</a:t>
          </a:r>
        </a:p>
      </dgm:t>
    </dgm:pt>
    <dgm:pt modelId="{429198E2-4097-461B-8186-DD7C4EA13DD4}" type="parTrans" cxnId="{2B63056E-6C6D-4712-A9A8-F7B8701607B2}">
      <dgm:prSet/>
      <dgm:spPr/>
    </dgm:pt>
    <dgm:pt modelId="{C779AC6C-B8A0-49ED-A2D2-B1F76D722A84}" type="sibTrans" cxnId="{2B63056E-6C6D-4712-A9A8-F7B8701607B2}">
      <dgm:prSet/>
      <dgm:spPr/>
    </dgm:pt>
    <dgm:pt modelId="{F922DC71-AAE1-4F6E-B7E6-E369C3E914F8}">
      <dgm:prSet/>
      <dgm:spPr/>
      <dgm:t>
        <a:bodyPr/>
        <a:lstStyle/>
        <a:p>
          <a:r>
            <a:rPr lang="ru-RU" dirty="0"/>
            <a:t>Доходы от использования имущества, находящегося в  муниципальной собственности (аренда земли , аренда имущества)</a:t>
          </a:r>
        </a:p>
      </dgm:t>
    </dgm:pt>
    <dgm:pt modelId="{73572339-3B95-4096-91A7-680433965084}" type="parTrans" cxnId="{B58D1745-E9C4-4FAE-8040-D77F8A3D1A62}">
      <dgm:prSet/>
      <dgm:spPr/>
    </dgm:pt>
    <dgm:pt modelId="{70C32ECA-0AF4-42E0-95B7-6BF3E7C43368}" type="sibTrans" cxnId="{B58D1745-E9C4-4FAE-8040-D77F8A3D1A62}">
      <dgm:prSet/>
      <dgm:spPr/>
    </dgm:pt>
    <dgm:pt modelId="{41423A48-5E56-43CD-AB62-8C5F57FBAB20}">
      <dgm:prSet phldrT="[Текст]" custT="1"/>
      <dgm:spPr/>
      <dgm:t>
        <a:bodyPr/>
        <a:lstStyle/>
        <a:p>
          <a:r>
            <a:rPr lang="ru-RU" sz="2800" dirty="0"/>
            <a:t>Налоги</a:t>
          </a:r>
        </a:p>
      </dgm:t>
    </dgm:pt>
    <dgm:pt modelId="{9F53F2DE-FC65-4DA7-9236-E4C3B7B9214B}" type="sibTrans" cxnId="{DE97B8FF-7B5E-44E2-87E2-DCA4A55614B4}">
      <dgm:prSet/>
      <dgm:spPr/>
      <dgm:t>
        <a:bodyPr/>
        <a:lstStyle/>
        <a:p>
          <a:endParaRPr lang="ru-RU"/>
        </a:p>
      </dgm:t>
    </dgm:pt>
    <dgm:pt modelId="{949DB901-5890-4C14-9DF1-06EB17E383C8}" type="parTrans" cxnId="{DE97B8FF-7B5E-44E2-87E2-DCA4A55614B4}">
      <dgm:prSet/>
      <dgm:spPr/>
      <dgm:t>
        <a:bodyPr/>
        <a:lstStyle/>
        <a:p>
          <a:endParaRPr lang="ru-RU"/>
        </a:p>
      </dgm:t>
    </dgm:pt>
    <dgm:pt modelId="{A5526B8F-F698-4EB5-A886-FF3EF8ED0C88}">
      <dgm:prSet/>
      <dgm:spPr/>
      <dgm:t>
        <a:bodyPr/>
        <a:lstStyle/>
        <a:p>
          <a:r>
            <a:rPr lang="ru-RU" dirty="0"/>
            <a:t>Налог, взимаемый в связи с применением упрощенной системы налогообложения</a:t>
          </a:r>
        </a:p>
      </dgm:t>
    </dgm:pt>
    <dgm:pt modelId="{46ADDEF0-0861-4D95-BC8F-738D327A5444}" type="parTrans" cxnId="{3121E2EC-F8EC-420E-AE05-725D3DBB3973}">
      <dgm:prSet/>
      <dgm:spPr/>
    </dgm:pt>
    <dgm:pt modelId="{53FBDF04-D82F-4C1C-99F5-657115777F40}" type="sibTrans" cxnId="{3121E2EC-F8EC-420E-AE05-725D3DBB3973}">
      <dgm:prSet/>
      <dgm:spPr/>
    </dgm:pt>
    <dgm:pt modelId="{E10E2F26-6F73-41FB-B297-0E043D5ADFEA}" type="pres">
      <dgm:prSet presAssocID="{D34FF6F2-BA75-44C0-9D78-61AD6C80EB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9940B-1C04-4D75-9E64-1534A32DB0A0}" type="pres">
      <dgm:prSet presAssocID="{41423A48-5E56-43CD-AB62-8C5F57FBAB20}" presName="compNode" presStyleCnt="0"/>
      <dgm:spPr/>
    </dgm:pt>
    <dgm:pt modelId="{3153AC18-6115-4328-B641-079AAAF7864F}" type="pres">
      <dgm:prSet presAssocID="{41423A48-5E56-43CD-AB62-8C5F57FBAB20}" presName="aNode" presStyleLbl="bgShp" presStyleIdx="0" presStyleCnt="3" custLinFactNeighborX="-2399" custLinFactNeighborY="12"/>
      <dgm:spPr/>
      <dgm:t>
        <a:bodyPr/>
        <a:lstStyle/>
        <a:p>
          <a:endParaRPr lang="ru-RU"/>
        </a:p>
      </dgm:t>
    </dgm:pt>
    <dgm:pt modelId="{D8870504-F7F1-48C6-B2AA-4281591C694D}" type="pres">
      <dgm:prSet presAssocID="{41423A48-5E56-43CD-AB62-8C5F57FBAB20}" presName="textNode" presStyleLbl="bgShp" presStyleIdx="0" presStyleCnt="3"/>
      <dgm:spPr/>
      <dgm:t>
        <a:bodyPr/>
        <a:lstStyle/>
        <a:p>
          <a:endParaRPr lang="ru-RU"/>
        </a:p>
      </dgm:t>
    </dgm:pt>
    <dgm:pt modelId="{C9AF8DB3-5D3D-4C77-A78A-10448F748BBD}" type="pres">
      <dgm:prSet presAssocID="{41423A48-5E56-43CD-AB62-8C5F57FBAB20}" presName="compChildNode" presStyleCnt="0"/>
      <dgm:spPr/>
    </dgm:pt>
    <dgm:pt modelId="{F6D6847D-5433-440C-BA0E-1A5350880102}" type="pres">
      <dgm:prSet presAssocID="{41423A48-5E56-43CD-AB62-8C5F57FBAB20}" presName="theInnerList" presStyleCnt="0"/>
      <dgm:spPr/>
    </dgm:pt>
    <dgm:pt modelId="{F8FAF8F6-1C81-4FB5-81DB-BE56887AF499}" type="pres">
      <dgm:prSet presAssocID="{4536E65B-6339-4AD1-BB1F-ABBD3AE3D3D9}" presName="childNode" presStyleLbl="node1" presStyleIdx="0" presStyleCnt="11" custLinFactY="-22238" custLinFactNeighborX="17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EAFB4-0CFB-4C04-9930-DF0F2B72E117}" type="pres">
      <dgm:prSet presAssocID="{4536E65B-6339-4AD1-BB1F-ABBD3AE3D3D9}" presName="aSpace2" presStyleCnt="0"/>
      <dgm:spPr/>
    </dgm:pt>
    <dgm:pt modelId="{66640FF5-EC5C-450F-9162-25B1B1598998}" type="pres">
      <dgm:prSet presAssocID="{84BD2236-3B26-406F-8684-BAC4C4672986}" presName="childNode" presStyleLbl="node1" presStyleIdx="1" presStyleCnt="11" custScaleY="110405" custLinFactNeighborX="1731" custLinFactNeighborY="-4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A695-AEE9-44E0-A482-4B9519FFF3C2}" type="pres">
      <dgm:prSet presAssocID="{84BD2236-3B26-406F-8684-BAC4C4672986}" presName="aSpace2" presStyleCnt="0"/>
      <dgm:spPr/>
    </dgm:pt>
    <dgm:pt modelId="{3CD42A70-EB37-4D6D-8DFE-CA32D2752A83}" type="pres">
      <dgm:prSet presAssocID="{A5526B8F-F698-4EB5-A886-FF3EF8ED0C88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2CF3C-224B-4F35-B72E-3CEDC0610E75}" type="pres">
      <dgm:prSet presAssocID="{A5526B8F-F698-4EB5-A886-FF3EF8ED0C88}" presName="aSpace2" presStyleCnt="0"/>
      <dgm:spPr/>
    </dgm:pt>
    <dgm:pt modelId="{B25420D6-7BE3-4143-B5EC-BDA62544EA8A}" type="pres">
      <dgm:prSet presAssocID="{EEEBA742-9CAC-4640-BCAB-D46BC8799D00}" presName="childNode" presStyleLbl="node1" presStyleIdx="3" presStyleCnt="11" custScaleY="122772" custLinFactY="489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D425-4F79-45AD-85BB-E1495CE418BA}" type="pres">
      <dgm:prSet presAssocID="{EEEBA742-9CAC-4640-BCAB-D46BC8799D00}" presName="aSpace2" presStyleCnt="0"/>
      <dgm:spPr/>
    </dgm:pt>
    <dgm:pt modelId="{9D5D127C-AF25-4FA2-908D-AE1EFED734F5}" type="pres">
      <dgm:prSet presAssocID="{21905C19-7414-437D-AFE5-8C74E1FC0645}" presName="childNode" presStyleLbl="node1" presStyleIdx="4" presStyleCnt="11" custLinFactY="445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0FB29-37A1-4268-B4A0-72B2803F9F78}" type="pres">
      <dgm:prSet presAssocID="{41423A48-5E56-43CD-AB62-8C5F57FBAB20}" presName="aSpace" presStyleCnt="0"/>
      <dgm:spPr/>
    </dgm:pt>
    <dgm:pt modelId="{67BA416D-41AA-4C85-9285-4713257BD9BB}" type="pres">
      <dgm:prSet presAssocID="{F8404193-D4A8-418A-AD47-60A6779FCDD5}" presName="compNode" presStyleCnt="0"/>
      <dgm:spPr/>
    </dgm:pt>
    <dgm:pt modelId="{E625F075-4566-481B-B0FF-988DE15A1CCC}" type="pres">
      <dgm:prSet presAssocID="{F8404193-D4A8-418A-AD47-60A6779FCDD5}" presName="aNode" presStyleLbl="bgShp" presStyleIdx="1" presStyleCnt="3"/>
      <dgm:spPr/>
      <dgm:t>
        <a:bodyPr/>
        <a:lstStyle/>
        <a:p>
          <a:endParaRPr lang="ru-RU"/>
        </a:p>
      </dgm:t>
    </dgm:pt>
    <dgm:pt modelId="{A0903254-F027-4FF0-A30B-925AB85A89FE}" type="pres">
      <dgm:prSet presAssocID="{F8404193-D4A8-418A-AD47-60A6779FCDD5}" presName="textNode" presStyleLbl="bgShp" presStyleIdx="1" presStyleCnt="3"/>
      <dgm:spPr/>
      <dgm:t>
        <a:bodyPr/>
        <a:lstStyle/>
        <a:p>
          <a:endParaRPr lang="ru-RU"/>
        </a:p>
      </dgm:t>
    </dgm:pt>
    <dgm:pt modelId="{E6E4CF3D-8A5A-4033-90AD-2582CA41C47B}" type="pres">
      <dgm:prSet presAssocID="{F8404193-D4A8-418A-AD47-60A6779FCDD5}" presName="compChildNode" presStyleCnt="0"/>
      <dgm:spPr/>
    </dgm:pt>
    <dgm:pt modelId="{C73C2045-7EDD-4F6E-8E08-1F5F977F85B6}" type="pres">
      <dgm:prSet presAssocID="{F8404193-D4A8-418A-AD47-60A6779FCDD5}" presName="theInnerList" presStyleCnt="0"/>
      <dgm:spPr/>
    </dgm:pt>
    <dgm:pt modelId="{E17E69A7-FE08-4FB4-A3A6-4513B6843950}" type="pres">
      <dgm:prSet presAssocID="{0C8AD2DD-6BE2-4687-859D-43464E5F1FEB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0FC91-1095-40A4-9FB5-8AFF190141F6}" type="pres">
      <dgm:prSet presAssocID="{0C8AD2DD-6BE2-4687-859D-43464E5F1FEB}" presName="aSpace2" presStyleCnt="0"/>
      <dgm:spPr/>
    </dgm:pt>
    <dgm:pt modelId="{4248B716-2EB1-4EE3-B6D1-63C278557D15}" type="pres">
      <dgm:prSet presAssocID="{F922DC71-AAE1-4F6E-B7E6-E369C3E914F8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36F0F-F90F-4E5B-8B6B-45F269E146D3}" type="pres">
      <dgm:prSet presAssocID="{F922DC71-AAE1-4F6E-B7E6-E369C3E914F8}" presName="aSpace2" presStyleCnt="0"/>
      <dgm:spPr/>
    </dgm:pt>
    <dgm:pt modelId="{19E490CE-82AE-4B22-A6BA-288C83AE9DD9}" type="pres">
      <dgm:prSet presAssocID="{60352B48-9F28-4E59-B679-83F27A928DC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1C46-C1C2-4231-BCD3-2A0A8D82C329}" type="pres">
      <dgm:prSet presAssocID="{60352B48-9F28-4E59-B679-83F27A928DC1}" presName="aSpace2" presStyleCnt="0"/>
      <dgm:spPr/>
    </dgm:pt>
    <dgm:pt modelId="{800864B7-A68F-4AEA-B13F-972E8795ABD7}" type="pres">
      <dgm:prSet presAssocID="{891369D2-A64C-49F3-860F-A9E7E5BF497F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3B603-EDC2-4164-94A3-C34A01A2C5A4}" type="pres">
      <dgm:prSet presAssocID="{F8404193-D4A8-418A-AD47-60A6779FCDD5}" presName="aSpace" presStyleCnt="0"/>
      <dgm:spPr/>
    </dgm:pt>
    <dgm:pt modelId="{8E2C3DAF-AFC2-433C-B867-1AE2DE0DBB01}" type="pres">
      <dgm:prSet presAssocID="{59F882E5-75A4-4A78-B39B-DE13F3828E3E}" presName="compNode" presStyleCnt="0"/>
      <dgm:spPr/>
    </dgm:pt>
    <dgm:pt modelId="{ED39DB24-94EC-4B23-B98E-57DFA31053F4}" type="pres">
      <dgm:prSet presAssocID="{59F882E5-75A4-4A78-B39B-DE13F3828E3E}" presName="aNode" presStyleLbl="bgShp" presStyleIdx="2" presStyleCnt="3"/>
      <dgm:spPr/>
      <dgm:t>
        <a:bodyPr/>
        <a:lstStyle/>
        <a:p>
          <a:endParaRPr lang="ru-RU"/>
        </a:p>
      </dgm:t>
    </dgm:pt>
    <dgm:pt modelId="{96784EC8-59FF-4C06-87E0-73642008465A}" type="pres">
      <dgm:prSet presAssocID="{59F882E5-75A4-4A78-B39B-DE13F3828E3E}" presName="textNode" presStyleLbl="bgShp" presStyleIdx="2" presStyleCnt="3"/>
      <dgm:spPr/>
      <dgm:t>
        <a:bodyPr/>
        <a:lstStyle/>
        <a:p>
          <a:endParaRPr lang="ru-RU"/>
        </a:p>
      </dgm:t>
    </dgm:pt>
    <dgm:pt modelId="{14C800D9-B48C-4EEE-A5C4-F1E0A8650599}" type="pres">
      <dgm:prSet presAssocID="{59F882E5-75A4-4A78-B39B-DE13F3828E3E}" presName="compChildNode" presStyleCnt="0"/>
      <dgm:spPr/>
    </dgm:pt>
    <dgm:pt modelId="{AF7908ED-2F1E-4B07-AFE1-021436D37D5F}" type="pres">
      <dgm:prSet presAssocID="{59F882E5-75A4-4A78-B39B-DE13F3828E3E}" presName="theInnerList" presStyleCnt="0"/>
      <dgm:spPr/>
    </dgm:pt>
    <dgm:pt modelId="{63CC1854-630C-4059-970C-120F7359D5A0}" type="pres">
      <dgm:prSet presAssocID="{5681C830-1D4F-4B8F-8C24-CAA168B48EEA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222C-75A3-4F63-8378-A44202F3AB05}" type="pres">
      <dgm:prSet presAssocID="{5681C830-1D4F-4B8F-8C24-CAA168B48EEA}" presName="aSpace2" presStyleCnt="0"/>
      <dgm:spPr/>
    </dgm:pt>
    <dgm:pt modelId="{C5462E45-206B-4BAD-8A30-B53DBDB959C2}" type="pres">
      <dgm:prSet presAssocID="{F6D2709C-8A98-4051-B56D-2F5DCFC7846D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633EE-AC60-4E87-B37D-EFAD34B33EEE}" srcId="{F8404193-D4A8-418A-AD47-60A6779FCDD5}" destId="{891369D2-A64C-49F3-860F-A9E7E5BF497F}" srcOrd="3" destOrd="0" parTransId="{FCB09301-5DE3-460F-A9FB-CD7A991C8CE6}" sibTransId="{21923A8F-A34B-4308-977A-B13F4270E47E}"/>
    <dgm:cxn modelId="{70A20AFB-EB12-42FA-A599-634BB70745A2}" srcId="{41423A48-5E56-43CD-AB62-8C5F57FBAB20}" destId="{21905C19-7414-437D-AFE5-8C74E1FC0645}" srcOrd="4" destOrd="0" parTransId="{0097042B-22F5-47B7-BFD3-406025B6034F}" sibTransId="{CCE48F23-2183-4CFA-8B19-5116231CA7F3}"/>
    <dgm:cxn modelId="{7193DCBE-3439-489A-9196-551785A6A75C}" type="presOf" srcId="{F6D2709C-8A98-4051-B56D-2F5DCFC7846D}" destId="{C5462E45-206B-4BAD-8A30-B53DBDB959C2}" srcOrd="0" destOrd="0" presId="urn:microsoft.com/office/officeart/2005/8/layout/lProcess2"/>
    <dgm:cxn modelId="{BD6992CF-9DC9-4A01-9E80-24688A566916}" type="presOf" srcId="{60352B48-9F28-4E59-B679-83F27A928DC1}" destId="{19E490CE-82AE-4B22-A6BA-288C83AE9DD9}" srcOrd="0" destOrd="0" presId="urn:microsoft.com/office/officeart/2005/8/layout/lProcess2"/>
    <dgm:cxn modelId="{9A94B03F-700F-4BBF-B9F3-E2CD899F0D5B}" type="presOf" srcId="{D34FF6F2-BA75-44C0-9D78-61AD6C80EBCD}" destId="{E10E2F26-6F73-41FB-B297-0E043D5ADFEA}" srcOrd="0" destOrd="0" presId="urn:microsoft.com/office/officeart/2005/8/layout/lProcess2"/>
    <dgm:cxn modelId="{DE97B8FF-7B5E-44E2-87E2-DCA4A55614B4}" srcId="{D34FF6F2-BA75-44C0-9D78-61AD6C80EBCD}" destId="{41423A48-5E56-43CD-AB62-8C5F57FBAB20}" srcOrd="0" destOrd="0" parTransId="{949DB901-5890-4C14-9DF1-06EB17E383C8}" sibTransId="{9F53F2DE-FC65-4DA7-9236-E4C3B7B9214B}"/>
    <dgm:cxn modelId="{086913FD-75AB-4576-BA26-59FE40E61B4B}" type="presOf" srcId="{891369D2-A64C-49F3-860F-A9E7E5BF497F}" destId="{800864B7-A68F-4AEA-B13F-972E8795ABD7}" srcOrd="0" destOrd="0" presId="urn:microsoft.com/office/officeart/2005/8/layout/lProcess2"/>
    <dgm:cxn modelId="{A1E69DEC-DC82-4BDE-A16D-09B35CBC942F}" srcId="{41423A48-5E56-43CD-AB62-8C5F57FBAB20}" destId="{84BD2236-3B26-406F-8684-BAC4C4672986}" srcOrd="1" destOrd="0" parTransId="{0D34D12C-C99C-4D9A-BBBE-ED767AF30048}" sibTransId="{E63401A5-7D1B-4B34-9DDC-667BA47E70CD}"/>
    <dgm:cxn modelId="{EFA3EF16-DDE5-4F5F-8E74-45DA30E9894A}" type="presOf" srcId="{0C8AD2DD-6BE2-4687-859D-43464E5F1FEB}" destId="{E17E69A7-FE08-4FB4-A3A6-4513B6843950}" srcOrd="0" destOrd="0" presId="urn:microsoft.com/office/officeart/2005/8/layout/lProcess2"/>
    <dgm:cxn modelId="{33250E47-BAA5-44D7-9710-10F6CDA0FF46}" type="presOf" srcId="{5681C830-1D4F-4B8F-8C24-CAA168B48EEA}" destId="{63CC1854-630C-4059-970C-120F7359D5A0}" srcOrd="0" destOrd="0" presId="urn:microsoft.com/office/officeart/2005/8/layout/lProcess2"/>
    <dgm:cxn modelId="{9B5CD4BC-1C56-4BDC-8B63-413C2AF1CEB5}" type="presOf" srcId="{4536E65B-6339-4AD1-BB1F-ABBD3AE3D3D9}" destId="{F8FAF8F6-1C81-4FB5-81DB-BE56887AF499}" srcOrd="0" destOrd="0" presId="urn:microsoft.com/office/officeart/2005/8/layout/lProcess2"/>
    <dgm:cxn modelId="{2B63056E-6C6D-4712-A9A8-F7B8701607B2}" srcId="{F8404193-D4A8-418A-AD47-60A6779FCDD5}" destId="{60352B48-9F28-4E59-B679-83F27A928DC1}" srcOrd="2" destOrd="0" parTransId="{429198E2-4097-461B-8186-DD7C4EA13DD4}" sibTransId="{C779AC6C-B8A0-49ED-A2D2-B1F76D722A84}"/>
    <dgm:cxn modelId="{B2B7C2A1-908A-4E74-BF4F-6528BF71C62D}" type="presOf" srcId="{21905C19-7414-437D-AFE5-8C74E1FC0645}" destId="{9D5D127C-AF25-4FA2-908D-AE1EFED734F5}" srcOrd="0" destOrd="0" presId="urn:microsoft.com/office/officeart/2005/8/layout/lProcess2"/>
    <dgm:cxn modelId="{9A67698D-5A96-4B70-96EE-4463F7C225E3}" srcId="{F8404193-D4A8-418A-AD47-60A6779FCDD5}" destId="{0C8AD2DD-6BE2-4687-859D-43464E5F1FEB}" srcOrd="0" destOrd="0" parTransId="{E2D707AF-85F3-4F89-8F26-D22FBF9A4D15}" sibTransId="{7CE6850A-91B0-49D3-9AFE-BE9B70BA15A5}"/>
    <dgm:cxn modelId="{3121E2EC-F8EC-420E-AE05-725D3DBB3973}" srcId="{41423A48-5E56-43CD-AB62-8C5F57FBAB20}" destId="{A5526B8F-F698-4EB5-A886-FF3EF8ED0C88}" srcOrd="2" destOrd="0" parTransId="{46ADDEF0-0861-4D95-BC8F-738D327A5444}" sibTransId="{53FBDF04-D82F-4C1C-99F5-657115777F40}"/>
    <dgm:cxn modelId="{9C610D3A-0489-44E3-86BA-E918ECF02B1B}" srcId="{59F882E5-75A4-4A78-B39B-DE13F3828E3E}" destId="{5681C830-1D4F-4B8F-8C24-CAA168B48EEA}" srcOrd="0" destOrd="0" parTransId="{625EDD1A-F92E-4685-A561-14AFA522E455}" sibTransId="{EAAB22EF-F05B-4E49-BDB4-906DBD6703BF}"/>
    <dgm:cxn modelId="{47498616-BB4C-49A1-9FF7-A79816134E38}" srcId="{41423A48-5E56-43CD-AB62-8C5F57FBAB20}" destId="{4536E65B-6339-4AD1-BB1F-ABBD3AE3D3D9}" srcOrd="0" destOrd="0" parTransId="{A072C538-7FCF-498A-A0D6-52C73C34CC10}" sibTransId="{01B7BD4D-BDA6-4373-BE4B-48F029A1183D}"/>
    <dgm:cxn modelId="{CB3FD5BC-1FAF-4619-9079-A57A511B6858}" type="presOf" srcId="{A5526B8F-F698-4EB5-A886-FF3EF8ED0C88}" destId="{3CD42A70-EB37-4D6D-8DFE-CA32D2752A83}" srcOrd="0" destOrd="0" presId="urn:microsoft.com/office/officeart/2005/8/layout/lProcess2"/>
    <dgm:cxn modelId="{484F8FE5-6B96-4DFF-9B60-FFBD8D62E939}" type="presOf" srcId="{41423A48-5E56-43CD-AB62-8C5F57FBAB20}" destId="{D8870504-F7F1-48C6-B2AA-4281591C694D}" srcOrd="1" destOrd="0" presId="urn:microsoft.com/office/officeart/2005/8/layout/lProcess2"/>
    <dgm:cxn modelId="{597AFB27-B55B-4298-98DA-0407DBC01BD7}" type="presOf" srcId="{59F882E5-75A4-4A78-B39B-DE13F3828E3E}" destId="{96784EC8-59FF-4C06-87E0-73642008465A}" srcOrd="1" destOrd="0" presId="urn:microsoft.com/office/officeart/2005/8/layout/lProcess2"/>
    <dgm:cxn modelId="{CB9CBE50-D2D5-4DBA-B7F6-4E7EC1190013}" type="presOf" srcId="{F922DC71-AAE1-4F6E-B7E6-E369C3E914F8}" destId="{4248B716-2EB1-4EE3-B6D1-63C278557D15}" srcOrd="0" destOrd="0" presId="urn:microsoft.com/office/officeart/2005/8/layout/lProcess2"/>
    <dgm:cxn modelId="{B58D1745-E9C4-4FAE-8040-D77F8A3D1A62}" srcId="{F8404193-D4A8-418A-AD47-60A6779FCDD5}" destId="{F922DC71-AAE1-4F6E-B7E6-E369C3E914F8}" srcOrd="1" destOrd="0" parTransId="{73572339-3B95-4096-91A7-680433965084}" sibTransId="{70C32ECA-0AF4-42E0-95B7-6BF3E7C43368}"/>
    <dgm:cxn modelId="{7994DB0D-0A35-4550-9A36-F2B703BE7210}" type="presOf" srcId="{F8404193-D4A8-418A-AD47-60A6779FCDD5}" destId="{E625F075-4566-481B-B0FF-988DE15A1CCC}" srcOrd="0" destOrd="0" presId="urn:microsoft.com/office/officeart/2005/8/layout/lProcess2"/>
    <dgm:cxn modelId="{2B8E00C1-4B22-4EC2-9D1A-D40BB4A47204}" srcId="{D34FF6F2-BA75-44C0-9D78-61AD6C80EBCD}" destId="{F8404193-D4A8-418A-AD47-60A6779FCDD5}" srcOrd="1" destOrd="0" parTransId="{8C080C18-D39E-404D-9BC8-9D041E87190A}" sibTransId="{D50C0AE0-089F-4B5B-9953-7CEFECA8B425}"/>
    <dgm:cxn modelId="{4A3D439E-D128-4A34-BD90-DD855EE34A1E}" type="presOf" srcId="{41423A48-5E56-43CD-AB62-8C5F57FBAB20}" destId="{3153AC18-6115-4328-B641-079AAAF7864F}" srcOrd="0" destOrd="0" presId="urn:microsoft.com/office/officeart/2005/8/layout/lProcess2"/>
    <dgm:cxn modelId="{6B2718D7-334A-4DC4-911B-2F6729E5DA4F}" type="presOf" srcId="{EEEBA742-9CAC-4640-BCAB-D46BC8799D00}" destId="{B25420D6-7BE3-4143-B5EC-BDA62544EA8A}" srcOrd="0" destOrd="0" presId="urn:microsoft.com/office/officeart/2005/8/layout/lProcess2"/>
    <dgm:cxn modelId="{5EF50585-7BE9-4FD0-9881-A8DF0EDBEA3F}" type="presOf" srcId="{F8404193-D4A8-418A-AD47-60A6779FCDD5}" destId="{A0903254-F027-4FF0-A30B-925AB85A89FE}" srcOrd="1" destOrd="0" presId="urn:microsoft.com/office/officeart/2005/8/layout/lProcess2"/>
    <dgm:cxn modelId="{751C0971-4466-4B1E-8D60-0BE9D74BEAA8}" srcId="{59F882E5-75A4-4A78-B39B-DE13F3828E3E}" destId="{F6D2709C-8A98-4051-B56D-2F5DCFC7846D}" srcOrd="1" destOrd="0" parTransId="{4D25D244-8EE5-4DF8-A127-E2472F130DA3}" sibTransId="{F8226269-F619-4425-AEF8-46B4744440E7}"/>
    <dgm:cxn modelId="{E2528F8D-2BBE-44D0-94BF-ACF246624AD5}" srcId="{41423A48-5E56-43CD-AB62-8C5F57FBAB20}" destId="{EEEBA742-9CAC-4640-BCAB-D46BC8799D00}" srcOrd="3" destOrd="0" parTransId="{69BF5BDF-7C7C-4B25-8E4E-97D5BADABE21}" sibTransId="{075C3940-24AE-4613-9553-957730E5037F}"/>
    <dgm:cxn modelId="{2869365C-256D-43BC-8478-436255232BF3}" type="presOf" srcId="{59F882E5-75A4-4A78-B39B-DE13F3828E3E}" destId="{ED39DB24-94EC-4B23-B98E-57DFA31053F4}" srcOrd="0" destOrd="0" presId="urn:microsoft.com/office/officeart/2005/8/layout/lProcess2"/>
    <dgm:cxn modelId="{5A588676-D2CB-4611-815C-9D2FEEB49C69}" srcId="{D34FF6F2-BA75-44C0-9D78-61AD6C80EBCD}" destId="{59F882E5-75A4-4A78-B39B-DE13F3828E3E}" srcOrd="2" destOrd="0" parTransId="{B6B59A96-80CE-4130-9FF1-B206D831B28E}" sibTransId="{441E64C1-372B-4A6E-86A3-EB6026CD3E3E}"/>
    <dgm:cxn modelId="{A803ABE1-0D3D-436C-95BD-038B0B41B188}" type="presOf" srcId="{84BD2236-3B26-406F-8684-BAC4C4672986}" destId="{66640FF5-EC5C-450F-9162-25B1B1598998}" srcOrd="0" destOrd="0" presId="urn:microsoft.com/office/officeart/2005/8/layout/lProcess2"/>
    <dgm:cxn modelId="{E26E1F55-BBFD-4AE0-A6EE-313C6EC9F489}" type="presParOf" srcId="{E10E2F26-6F73-41FB-B297-0E043D5ADFEA}" destId="{CE69940B-1C04-4D75-9E64-1534A32DB0A0}" srcOrd="0" destOrd="0" presId="urn:microsoft.com/office/officeart/2005/8/layout/lProcess2"/>
    <dgm:cxn modelId="{2A4064CF-6313-4C29-957D-8D92D8699EA5}" type="presParOf" srcId="{CE69940B-1C04-4D75-9E64-1534A32DB0A0}" destId="{3153AC18-6115-4328-B641-079AAAF7864F}" srcOrd="0" destOrd="0" presId="urn:microsoft.com/office/officeart/2005/8/layout/lProcess2"/>
    <dgm:cxn modelId="{A0DE450B-2F52-4B28-AEDD-89352001EBBD}" type="presParOf" srcId="{CE69940B-1C04-4D75-9E64-1534A32DB0A0}" destId="{D8870504-F7F1-48C6-B2AA-4281591C694D}" srcOrd="1" destOrd="0" presId="urn:microsoft.com/office/officeart/2005/8/layout/lProcess2"/>
    <dgm:cxn modelId="{7A8C776D-92EC-4E33-A4DE-3B17E7CECAFD}" type="presParOf" srcId="{CE69940B-1C04-4D75-9E64-1534A32DB0A0}" destId="{C9AF8DB3-5D3D-4C77-A78A-10448F748BBD}" srcOrd="2" destOrd="0" presId="urn:microsoft.com/office/officeart/2005/8/layout/lProcess2"/>
    <dgm:cxn modelId="{9C8B833D-81FA-486F-A89F-357AAF1731D4}" type="presParOf" srcId="{C9AF8DB3-5D3D-4C77-A78A-10448F748BBD}" destId="{F6D6847D-5433-440C-BA0E-1A5350880102}" srcOrd="0" destOrd="0" presId="urn:microsoft.com/office/officeart/2005/8/layout/lProcess2"/>
    <dgm:cxn modelId="{965EC81F-AB44-422D-9DD1-4D3E1CCD71B9}" type="presParOf" srcId="{F6D6847D-5433-440C-BA0E-1A5350880102}" destId="{F8FAF8F6-1C81-4FB5-81DB-BE56887AF499}" srcOrd="0" destOrd="0" presId="urn:microsoft.com/office/officeart/2005/8/layout/lProcess2"/>
    <dgm:cxn modelId="{7C693994-238B-45A1-A404-52A75E80674B}" type="presParOf" srcId="{F6D6847D-5433-440C-BA0E-1A5350880102}" destId="{103EAFB4-0CFB-4C04-9930-DF0F2B72E117}" srcOrd="1" destOrd="0" presId="urn:microsoft.com/office/officeart/2005/8/layout/lProcess2"/>
    <dgm:cxn modelId="{2631DD6C-27A7-46E8-81B4-BE1B4FCA4E40}" type="presParOf" srcId="{F6D6847D-5433-440C-BA0E-1A5350880102}" destId="{66640FF5-EC5C-450F-9162-25B1B1598998}" srcOrd="2" destOrd="0" presId="urn:microsoft.com/office/officeart/2005/8/layout/lProcess2"/>
    <dgm:cxn modelId="{689852B9-A88F-4F42-89BE-CD0980ADD257}" type="presParOf" srcId="{F6D6847D-5433-440C-BA0E-1A5350880102}" destId="{8CD1A695-AEE9-44E0-A482-4B9519FFF3C2}" srcOrd="3" destOrd="0" presId="urn:microsoft.com/office/officeart/2005/8/layout/lProcess2"/>
    <dgm:cxn modelId="{DDEADCEC-F324-478A-BE0F-A99150CC858F}" type="presParOf" srcId="{F6D6847D-5433-440C-BA0E-1A5350880102}" destId="{3CD42A70-EB37-4D6D-8DFE-CA32D2752A83}" srcOrd="4" destOrd="0" presId="urn:microsoft.com/office/officeart/2005/8/layout/lProcess2"/>
    <dgm:cxn modelId="{A50FAE16-2994-4835-BB8D-50C6DCC29170}" type="presParOf" srcId="{F6D6847D-5433-440C-BA0E-1A5350880102}" destId="{EF62CF3C-224B-4F35-B72E-3CEDC0610E75}" srcOrd="5" destOrd="0" presId="urn:microsoft.com/office/officeart/2005/8/layout/lProcess2"/>
    <dgm:cxn modelId="{C8E44352-0690-41B4-85C5-1CCC9A7246FB}" type="presParOf" srcId="{F6D6847D-5433-440C-BA0E-1A5350880102}" destId="{B25420D6-7BE3-4143-B5EC-BDA62544EA8A}" srcOrd="6" destOrd="0" presId="urn:microsoft.com/office/officeart/2005/8/layout/lProcess2"/>
    <dgm:cxn modelId="{6DD2F237-395E-4D43-BD65-3F76E2959EB1}" type="presParOf" srcId="{F6D6847D-5433-440C-BA0E-1A5350880102}" destId="{6A02D425-4F79-45AD-85BB-E1495CE418BA}" srcOrd="7" destOrd="0" presId="urn:microsoft.com/office/officeart/2005/8/layout/lProcess2"/>
    <dgm:cxn modelId="{59873103-F212-49D4-B0D8-F247709ABC4A}" type="presParOf" srcId="{F6D6847D-5433-440C-BA0E-1A5350880102}" destId="{9D5D127C-AF25-4FA2-908D-AE1EFED734F5}" srcOrd="8" destOrd="0" presId="urn:microsoft.com/office/officeart/2005/8/layout/lProcess2"/>
    <dgm:cxn modelId="{20685365-339E-4C78-BEA0-F3286B3C492C}" type="presParOf" srcId="{E10E2F26-6F73-41FB-B297-0E043D5ADFEA}" destId="{C4D0FB29-37A1-4268-B4A0-72B2803F9F78}" srcOrd="1" destOrd="0" presId="urn:microsoft.com/office/officeart/2005/8/layout/lProcess2"/>
    <dgm:cxn modelId="{B3062871-EB52-4055-97B6-A2135950E544}" type="presParOf" srcId="{E10E2F26-6F73-41FB-B297-0E043D5ADFEA}" destId="{67BA416D-41AA-4C85-9285-4713257BD9BB}" srcOrd="2" destOrd="0" presId="urn:microsoft.com/office/officeart/2005/8/layout/lProcess2"/>
    <dgm:cxn modelId="{CF5A1D41-F205-4EE3-83F9-35D69A1E68E9}" type="presParOf" srcId="{67BA416D-41AA-4C85-9285-4713257BD9BB}" destId="{E625F075-4566-481B-B0FF-988DE15A1CCC}" srcOrd="0" destOrd="0" presId="urn:microsoft.com/office/officeart/2005/8/layout/lProcess2"/>
    <dgm:cxn modelId="{5F63FC13-DE7F-4489-B41F-7C7886271EA9}" type="presParOf" srcId="{67BA416D-41AA-4C85-9285-4713257BD9BB}" destId="{A0903254-F027-4FF0-A30B-925AB85A89FE}" srcOrd="1" destOrd="0" presId="urn:microsoft.com/office/officeart/2005/8/layout/lProcess2"/>
    <dgm:cxn modelId="{32FEB3F5-2D2F-418A-9570-E946653626E0}" type="presParOf" srcId="{67BA416D-41AA-4C85-9285-4713257BD9BB}" destId="{E6E4CF3D-8A5A-4033-90AD-2582CA41C47B}" srcOrd="2" destOrd="0" presId="urn:microsoft.com/office/officeart/2005/8/layout/lProcess2"/>
    <dgm:cxn modelId="{7B843A26-FF8A-4297-BE1C-6D40F3F3BCB1}" type="presParOf" srcId="{E6E4CF3D-8A5A-4033-90AD-2582CA41C47B}" destId="{C73C2045-7EDD-4F6E-8E08-1F5F977F85B6}" srcOrd="0" destOrd="0" presId="urn:microsoft.com/office/officeart/2005/8/layout/lProcess2"/>
    <dgm:cxn modelId="{0C8249A4-195E-4C52-90FF-5C0E5174CCFD}" type="presParOf" srcId="{C73C2045-7EDD-4F6E-8E08-1F5F977F85B6}" destId="{E17E69A7-FE08-4FB4-A3A6-4513B6843950}" srcOrd="0" destOrd="0" presId="urn:microsoft.com/office/officeart/2005/8/layout/lProcess2"/>
    <dgm:cxn modelId="{CB782E81-E23A-4FC4-9C55-306DD2406F96}" type="presParOf" srcId="{C73C2045-7EDD-4F6E-8E08-1F5F977F85B6}" destId="{7D10FC91-1095-40A4-9FB5-8AFF190141F6}" srcOrd="1" destOrd="0" presId="urn:microsoft.com/office/officeart/2005/8/layout/lProcess2"/>
    <dgm:cxn modelId="{C4250265-7E51-49C9-8B68-667A7657EA15}" type="presParOf" srcId="{C73C2045-7EDD-4F6E-8E08-1F5F977F85B6}" destId="{4248B716-2EB1-4EE3-B6D1-63C278557D15}" srcOrd="2" destOrd="0" presId="urn:microsoft.com/office/officeart/2005/8/layout/lProcess2"/>
    <dgm:cxn modelId="{3F4D6973-9322-4B75-8050-97DD47AD97AF}" type="presParOf" srcId="{C73C2045-7EDD-4F6E-8E08-1F5F977F85B6}" destId="{F0F36F0F-F90F-4E5B-8B6B-45F269E146D3}" srcOrd="3" destOrd="0" presId="urn:microsoft.com/office/officeart/2005/8/layout/lProcess2"/>
    <dgm:cxn modelId="{EC9EC400-8428-4FF5-9AD6-B6FF4FAA890B}" type="presParOf" srcId="{C73C2045-7EDD-4F6E-8E08-1F5F977F85B6}" destId="{19E490CE-82AE-4B22-A6BA-288C83AE9DD9}" srcOrd="4" destOrd="0" presId="urn:microsoft.com/office/officeart/2005/8/layout/lProcess2"/>
    <dgm:cxn modelId="{C620BB2B-91F8-40BF-8B06-BF29057688B0}" type="presParOf" srcId="{C73C2045-7EDD-4F6E-8E08-1F5F977F85B6}" destId="{24BD1C46-C1C2-4231-BCD3-2A0A8D82C329}" srcOrd="5" destOrd="0" presId="urn:microsoft.com/office/officeart/2005/8/layout/lProcess2"/>
    <dgm:cxn modelId="{9D6CFA08-FFD6-4F83-9365-316A2DF1775D}" type="presParOf" srcId="{C73C2045-7EDD-4F6E-8E08-1F5F977F85B6}" destId="{800864B7-A68F-4AEA-B13F-972E8795ABD7}" srcOrd="6" destOrd="0" presId="urn:microsoft.com/office/officeart/2005/8/layout/lProcess2"/>
    <dgm:cxn modelId="{5744442A-C1D2-4681-B176-405B0F8FD1A5}" type="presParOf" srcId="{E10E2F26-6F73-41FB-B297-0E043D5ADFEA}" destId="{39A3B603-EDC2-4164-94A3-C34A01A2C5A4}" srcOrd="3" destOrd="0" presId="urn:microsoft.com/office/officeart/2005/8/layout/lProcess2"/>
    <dgm:cxn modelId="{F941D315-78ED-44B4-BBA8-E749CBF6B627}" type="presParOf" srcId="{E10E2F26-6F73-41FB-B297-0E043D5ADFEA}" destId="{8E2C3DAF-AFC2-433C-B867-1AE2DE0DBB01}" srcOrd="4" destOrd="0" presId="urn:microsoft.com/office/officeart/2005/8/layout/lProcess2"/>
    <dgm:cxn modelId="{C25CD83D-4570-45D6-A131-A8C80934D6FE}" type="presParOf" srcId="{8E2C3DAF-AFC2-433C-B867-1AE2DE0DBB01}" destId="{ED39DB24-94EC-4B23-B98E-57DFA31053F4}" srcOrd="0" destOrd="0" presId="urn:microsoft.com/office/officeart/2005/8/layout/lProcess2"/>
    <dgm:cxn modelId="{242A42BC-670F-4FBD-A4D7-6F8CFEDD8669}" type="presParOf" srcId="{8E2C3DAF-AFC2-433C-B867-1AE2DE0DBB01}" destId="{96784EC8-59FF-4C06-87E0-73642008465A}" srcOrd="1" destOrd="0" presId="urn:microsoft.com/office/officeart/2005/8/layout/lProcess2"/>
    <dgm:cxn modelId="{F079197B-751E-4557-A95F-BCB6D5C79510}" type="presParOf" srcId="{8E2C3DAF-AFC2-433C-B867-1AE2DE0DBB01}" destId="{14C800D9-B48C-4EEE-A5C4-F1E0A8650599}" srcOrd="2" destOrd="0" presId="urn:microsoft.com/office/officeart/2005/8/layout/lProcess2"/>
    <dgm:cxn modelId="{401D9D56-CA19-4CD3-B29E-9E70628F2F8F}" type="presParOf" srcId="{14C800D9-B48C-4EEE-A5C4-F1E0A8650599}" destId="{AF7908ED-2F1E-4B07-AFE1-021436D37D5F}" srcOrd="0" destOrd="0" presId="urn:microsoft.com/office/officeart/2005/8/layout/lProcess2"/>
    <dgm:cxn modelId="{BDB6FBC8-FAB6-4ECC-9EA0-2CAEEEB0D6BD}" type="presParOf" srcId="{AF7908ED-2F1E-4B07-AFE1-021436D37D5F}" destId="{63CC1854-630C-4059-970C-120F7359D5A0}" srcOrd="0" destOrd="0" presId="urn:microsoft.com/office/officeart/2005/8/layout/lProcess2"/>
    <dgm:cxn modelId="{C286F45E-D9F7-43E6-8918-BD9E11E81B8B}" type="presParOf" srcId="{AF7908ED-2F1E-4B07-AFE1-021436D37D5F}" destId="{DFE1222C-75A3-4F63-8378-A44202F3AB05}" srcOrd="1" destOrd="0" presId="urn:microsoft.com/office/officeart/2005/8/layout/lProcess2"/>
    <dgm:cxn modelId="{66B95AD9-2CEB-4C87-8939-ED99C37B75DA}" type="presParOf" srcId="{AF7908ED-2F1E-4B07-AFE1-021436D37D5F}" destId="{C5462E45-206B-4BAD-8A30-B53DBDB9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88338B-31F4-4376-84FE-88C7B1ED32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5C99C6-0595-468A-AD11-00BFAC2E2273}">
      <dgm:prSet phldrT="[Текст]"/>
      <dgm:spPr/>
      <dgm:t>
        <a:bodyPr/>
        <a:lstStyle/>
        <a:p>
          <a:r>
            <a:rPr lang="ru-RU" dirty="0"/>
            <a:t>2024 год</a:t>
          </a:r>
        </a:p>
      </dgm:t>
    </dgm:pt>
    <dgm:pt modelId="{C140EA70-B95F-4D52-A1E0-5D554B08383C}" type="parTrans" cxnId="{BE74E432-8617-4611-911B-9D206DF82D87}">
      <dgm:prSet/>
      <dgm:spPr/>
      <dgm:t>
        <a:bodyPr/>
        <a:lstStyle/>
        <a:p>
          <a:endParaRPr lang="ru-RU"/>
        </a:p>
      </dgm:t>
    </dgm:pt>
    <dgm:pt modelId="{210500C6-FD67-4569-AF41-C501346559CC}" type="sibTrans" cxnId="{BE74E432-8617-4611-911B-9D206DF82D87}">
      <dgm:prSet/>
      <dgm:spPr/>
      <dgm:t>
        <a:bodyPr/>
        <a:lstStyle/>
        <a:p>
          <a:endParaRPr lang="ru-RU"/>
        </a:p>
      </dgm:t>
    </dgm:pt>
    <dgm:pt modelId="{241BA1FA-0139-4F81-B6E5-955F9E2753AB}">
      <dgm:prSet phldrT="[Текст]"/>
      <dgm:spPr/>
      <dgm:t>
        <a:bodyPr/>
        <a:lstStyle/>
        <a:p>
          <a:r>
            <a:rPr lang="ru-RU" dirty="0"/>
            <a:t>25,3 млн.руб.</a:t>
          </a:r>
        </a:p>
      </dgm:t>
    </dgm:pt>
    <dgm:pt modelId="{610207B0-43AD-4ECA-B1B2-736D269DF590}" type="parTrans" cxnId="{9257A62C-7B41-4E62-B75C-E865854B717E}">
      <dgm:prSet/>
      <dgm:spPr/>
      <dgm:t>
        <a:bodyPr/>
        <a:lstStyle/>
        <a:p>
          <a:endParaRPr lang="ru-RU"/>
        </a:p>
      </dgm:t>
    </dgm:pt>
    <dgm:pt modelId="{434ABD60-E6BB-42AA-A426-5CEF030856EC}" type="sibTrans" cxnId="{9257A62C-7B41-4E62-B75C-E865854B717E}">
      <dgm:prSet/>
      <dgm:spPr/>
      <dgm:t>
        <a:bodyPr/>
        <a:lstStyle/>
        <a:p>
          <a:endParaRPr lang="ru-RU"/>
        </a:p>
      </dgm:t>
    </dgm:pt>
    <dgm:pt modelId="{E6B67837-E08A-4376-AE02-DE776F95D953}" type="pres">
      <dgm:prSet presAssocID="{4988338B-31F4-4376-84FE-88C7B1ED32B0}" presName="CompostProcess" presStyleCnt="0">
        <dgm:presLayoutVars>
          <dgm:dir/>
          <dgm:resizeHandles val="exact"/>
        </dgm:presLayoutVars>
      </dgm:prSet>
      <dgm:spPr/>
    </dgm:pt>
    <dgm:pt modelId="{9D409C87-C95D-4A0D-B3CD-67530C6B07D2}" type="pres">
      <dgm:prSet presAssocID="{4988338B-31F4-4376-84FE-88C7B1ED32B0}" presName="arrow" presStyleLbl="bgShp" presStyleIdx="0" presStyleCnt="1"/>
      <dgm:spPr/>
    </dgm:pt>
    <dgm:pt modelId="{004996EC-FA4B-40DF-A0EF-C5151F293E5A}" type="pres">
      <dgm:prSet presAssocID="{4988338B-31F4-4376-84FE-88C7B1ED32B0}" presName="linearProcess" presStyleCnt="0"/>
      <dgm:spPr/>
    </dgm:pt>
    <dgm:pt modelId="{1255C449-93DB-4F10-9EAE-2A3421C1B85D}" type="pres">
      <dgm:prSet presAssocID="{225C99C6-0595-468A-AD11-00BFAC2E2273}" presName="textNode" presStyleLbl="node1" presStyleIdx="0" presStyleCnt="2" custScaleX="80972" custLinFactX="-865" custLinFactNeighborX="-100000" custLinFactNeighborY="-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85D7B-CDB7-4E9F-BC1D-62957F97524C}" type="pres">
      <dgm:prSet presAssocID="{210500C6-FD67-4569-AF41-C501346559CC}" presName="sibTrans" presStyleCnt="0"/>
      <dgm:spPr/>
    </dgm:pt>
    <dgm:pt modelId="{279BD454-BBDA-4647-8EC4-B8CFCDD69299}" type="pres">
      <dgm:prSet presAssocID="{241BA1FA-0139-4F81-B6E5-955F9E2753AB}" presName="textNode" presStyleLbl="node1" presStyleIdx="1" presStyleCnt="2" custScaleX="85847" custLinFactNeighborX="-64444" custLinFactNeighborY="-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3D558-7B8B-4AF4-A3C6-DF535A0F52F9}" type="presOf" srcId="{4988338B-31F4-4376-84FE-88C7B1ED32B0}" destId="{E6B67837-E08A-4376-AE02-DE776F95D953}" srcOrd="0" destOrd="0" presId="urn:microsoft.com/office/officeart/2005/8/layout/hProcess9"/>
    <dgm:cxn modelId="{62663BCE-1FB2-41AC-95E1-5807A5051C8D}" type="presOf" srcId="{241BA1FA-0139-4F81-B6E5-955F9E2753AB}" destId="{279BD454-BBDA-4647-8EC4-B8CFCDD69299}" srcOrd="0" destOrd="0" presId="urn:microsoft.com/office/officeart/2005/8/layout/hProcess9"/>
    <dgm:cxn modelId="{BE74E432-8617-4611-911B-9D206DF82D87}" srcId="{4988338B-31F4-4376-84FE-88C7B1ED32B0}" destId="{225C99C6-0595-468A-AD11-00BFAC2E2273}" srcOrd="0" destOrd="0" parTransId="{C140EA70-B95F-4D52-A1E0-5D554B08383C}" sibTransId="{210500C6-FD67-4569-AF41-C501346559CC}"/>
    <dgm:cxn modelId="{E1378369-1E42-4DB0-8ECB-7031CC1D6C2E}" type="presOf" srcId="{225C99C6-0595-468A-AD11-00BFAC2E2273}" destId="{1255C449-93DB-4F10-9EAE-2A3421C1B85D}" srcOrd="0" destOrd="0" presId="urn:microsoft.com/office/officeart/2005/8/layout/hProcess9"/>
    <dgm:cxn modelId="{9257A62C-7B41-4E62-B75C-E865854B717E}" srcId="{4988338B-31F4-4376-84FE-88C7B1ED32B0}" destId="{241BA1FA-0139-4F81-B6E5-955F9E2753AB}" srcOrd="1" destOrd="0" parTransId="{610207B0-43AD-4ECA-B1B2-736D269DF590}" sibTransId="{434ABD60-E6BB-42AA-A426-5CEF030856EC}"/>
    <dgm:cxn modelId="{5E8589CD-F3CE-42C5-BE56-D80DE9D8852A}" type="presParOf" srcId="{E6B67837-E08A-4376-AE02-DE776F95D953}" destId="{9D409C87-C95D-4A0D-B3CD-67530C6B07D2}" srcOrd="0" destOrd="0" presId="urn:microsoft.com/office/officeart/2005/8/layout/hProcess9"/>
    <dgm:cxn modelId="{BBAB1B96-1607-4403-869E-D6D81D1E06FB}" type="presParOf" srcId="{E6B67837-E08A-4376-AE02-DE776F95D953}" destId="{004996EC-FA4B-40DF-A0EF-C5151F293E5A}" srcOrd="1" destOrd="0" presId="urn:microsoft.com/office/officeart/2005/8/layout/hProcess9"/>
    <dgm:cxn modelId="{24AB2650-5ABE-45D9-BE2B-C1E238D42CE3}" type="presParOf" srcId="{004996EC-FA4B-40DF-A0EF-C5151F293E5A}" destId="{1255C449-93DB-4F10-9EAE-2A3421C1B85D}" srcOrd="0" destOrd="0" presId="urn:microsoft.com/office/officeart/2005/8/layout/hProcess9"/>
    <dgm:cxn modelId="{C6BE616D-FCA9-451D-842B-E98D9C5F8D8A}" type="presParOf" srcId="{004996EC-FA4B-40DF-A0EF-C5151F293E5A}" destId="{CF385D7B-CDB7-4E9F-BC1D-62957F97524C}" srcOrd="1" destOrd="0" presId="urn:microsoft.com/office/officeart/2005/8/layout/hProcess9"/>
    <dgm:cxn modelId="{FEEBB058-2EE3-48B8-8573-A8E78E7476A7}" type="presParOf" srcId="{004996EC-FA4B-40DF-A0EF-C5151F293E5A}" destId="{279BD454-BBDA-4647-8EC4-B8CFCDD6929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DFCA-ADE9-4380-AC2D-19F88B491840}">
      <dsp:nvSpPr>
        <dsp:cNvPr id="0" name=""/>
        <dsp:cNvSpPr/>
      </dsp:nvSpPr>
      <dsp:spPr>
        <a:xfrm>
          <a:off x="4106654" y="788384"/>
          <a:ext cx="1132010" cy="65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10" y="655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4013-FC07-4C08-97ED-3DC9427D03BA}">
      <dsp:nvSpPr>
        <dsp:cNvPr id="0" name=""/>
        <dsp:cNvSpPr/>
      </dsp:nvSpPr>
      <dsp:spPr>
        <a:xfrm>
          <a:off x="4106654" y="788384"/>
          <a:ext cx="2978583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2978583" y="1772832"/>
              </a:lnTo>
              <a:lnTo>
                <a:pt x="2978583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651-0B1A-4B7E-B510-809DF0617A07}">
      <dsp:nvSpPr>
        <dsp:cNvPr id="0" name=""/>
        <dsp:cNvSpPr/>
      </dsp:nvSpPr>
      <dsp:spPr>
        <a:xfrm>
          <a:off x="4106654" y="788384"/>
          <a:ext cx="140457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140457" y="1772832"/>
              </a:lnTo>
              <a:lnTo>
                <a:pt x="140457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7870-967B-41C9-A0D5-F61485DD639F}">
      <dsp:nvSpPr>
        <dsp:cNvPr id="0" name=""/>
        <dsp:cNvSpPr/>
      </dsp:nvSpPr>
      <dsp:spPr>
        <a:xfrm>
          <a:off x="1276673" y="788384"/>
          <a:ext cx="2829980" cy="2013067"/>
        </a:xfrm>
        <a:custGeom>
          <a:avLst/>
          <a:gdLst/>
          <a:ahLst/>
          <a:cxnLst/>
          <a:rect l="0" t="0" r="0" b="0"/>
          <a:pathLst>
            <a:path>
              <a:moveTo>
                <a:pt x="2829980" y="0"/>
              </a:moveTo>
              <a:lnTo>
                <a:pt x="2829980" y="1772832"/>
              </a:lnTo>
              <a:lnTo>
                <a:pt x="0" y="1772832"/>
              </a:lnTo>
              <a:lnTo>
                <a:pt x="0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1EAC-1345-482B-95B4-47121D69C94F}">
      <dsp:nvSpPr>
        <dsp:cNvPr id="0" name=""/>
        <dsp:cNvSpPr/>
      </dsp:nvSpPr>
      <dsp:spPr>
        <a:xfrm>
          <a:off x="2962678" y="387421"/>
          <a:ext cx="2287953" cy="400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Виды бюджетов</a:t>
          </a:r>
        </a:p>
      </dsp:txBody>
      <dsp:txXfrm>
        <a:off x="2962678" y="387421"/>
        <a:ext cx="2287953" cy="400963"/>
      </dsp:txXfrm>
    </dsp:sp>
    <dsp:sp modelId="{C06EB584-BABB-4874-83BE-FC6CB282987B}">
      <dsp:nvSpPr>
        <dsp:cNvPr id="0" name=""/>
        <dsp:cNvSpPr/>
      </dsp:nvSpPr>
      <dsp:spPr>
        <a:xfrm>
          <a:off x="384" y="2801452"/>
          <a:ext cx="2552578" cy="122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Российской Федерации федеральный бюджет </a:t>
          </a:r>
          <a:r>
            <a:rPr lang="ru-RU" sz="1400" kern="1200"/>
            <a:t>бюджеты государственных </a:t>
          </a:r>
          <a:r>
            <a:rPr lang="ru-RU" sz="1400" kern="1200" dirty="0"/>
            <a:t>внебюджетных фондов РФ</a:t>
          </a:r>
        </a:p>
      </dsp:txBody>
      <dsp:txXfrm>
        <a:off x="384" y="2801452"/>
        <a:ext cx="2552578" cy="1227326"/>
      </dsp:txXfrm>
    </dsp:sp>
    <dsp:sp modelId="{2C7ED2C9-0B3E-4725-9521-E492516456A2}">
      <dsp:nvSpPr>
        <dsp:cNvPr id="0" name=""/>
        <dsp:cNvSpPr/>
      </dsp:nvSpPr>
      <dsp:spPr>
        <a:xfrm>
          <a:off x="3033433" y="2801452"/>
          <a:ext cx="2427358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Субъектов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региональные бюджеты бюджеты территориальных фондов обязательного медицинского страхования</a:t>
          </a:r>
        </a:p>
      </dsp:txBody>
      <dsp:txXfrm>
        <a:off x="3033433" y="2801452"/>
        <a:ext cx="2427358" cy="1143976"/>
      </dsp:txXfrm>
    </dsp:sp>
    <dsp:sp modelId="{665A10AE-E2FF-4895-89FC-3436DD4487C9}">
      <dsp:nvSpPr>
        <dsp:cNvPr id="0" name=""/>
        <dsp:cNvSpPr/>
      </dsp:nvSpPr>
      <dsp:spPr>
        <a:xfrm>
          <a:off x="5941261" y="2801452"/>
          <a:ext cx="2287953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Муниципальные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местные бюджеты</a:t>
          </a:r>
        </a:p>
      </dsp:txBody>
      <dsp:txXfrm>
        <a:off x="5941261" y="2801452"/>
        <a:ext cx="2287953" cy="1143976"/>
      </dsp:txXfrm>
    </dsp:sp>
    <dsp:sp modelId="{DB694DCE-F6B3-4798-A0C6-8803F8D8D02B}">
      <dsp:nvSpPr>
        <dsp:cNvPr id="0" name=""/>
        <dsp:cNvSpPr/>
      </dsp:nvSpPr>
      <dsp:spPr>
        <a:xfrm>
          <a:off x="2950712" y="1117272"/>
          <a:ext cx="2287953" cy="65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Бюджеты публично-правовых образований</a:t>
          </a:r>
        </a:p>
      </dsp:txBody>
      <dsp:txXfrm>
        <a:off x="2950712" y="1117272"/>
        <a:ext cx="2287953" cy="6538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8DAAD-6331-422A-B7A5-B6AC068C8C0B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D5B-BF2F-4C2D-B077-6059824EE110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E30C-B798-4EBE-B567-0D5F0B4385E1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0C8A-1A78-41CF-96D0-6B2C9DA9302F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23D5-F10D-49CE-8998-63B8E2992F28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919C-128B-404E-AFD5-2ED75FCCB9CF}">
      <dsp:nvSpPr>
        <dsp:cNvPr id="0" name=""/>
        <dsp:cNvSpPr/>
      </dsp:nvSpPr>
      <dsp:spPr>
        <a:xfrm>
          <a:off x="3238126" y="1609280"/>
          <a:ext cx="1764059" cy="176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Участники бюджетного процесса</a:t>
          </a:r>
        </a:p>
      </dsp:txBody>
      <dsp:txXfrm>
        <a:off x="3238126" y="1609280"/>
        <a:ext cx="1764059" cy="1764059"/>
      </dsp:txXfrm>
    </dsp:sp>
    <dsp:sp modelId="{A5115C43-4850-4942-B9A0-B9088D66865B}">
      <dsp:nvSpPr>
        <dsp:cNvPr id="0" name=""/>
        <dsp:cNvSpPr/>
      </dsp:nvSpPr>
      <dsp:spPr>
        <a:xfrm>
          <a:off x="3345360" y="1985"/>
          <a:ext cx="1549590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Глава Еткульского муниципального района</a:t>
          </a:r>
        </a:p>
      </dsp:txBody>
      <dsp:txXfrm>
        <a:off x="3345360" y="1985"/>
        <a:ext cx="1549590" cy="1234841"/>
      </dsp:txXfrm>
    </dsp:sp>
    <dsp:sp modelId="{0DD7373C-E432-4CB6-AE12-80CFB1172A66}">
      <dsp:nvSpPr>
        <dsp:cNvPr id="0" name=""/>
        <dsp:cNvSpPr/>
      </dsp:nvSpPr>
      <dsp:spPr>
        <a:xfrm>
          <a:off x="5160445" y="1295439"/>
          <a:ext cx="1479994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Собрание депутатов Еткульского муниципального района</a:t>
          </a:r>
        </a:p>
      </dsp:txBody>
      <dsp:txXfrm>
        <a:off x="5160445" y="1295439"/>
        <a:ext cx="1479994" cy="1234841"/>
      </dsp:txXfrm>
    </dsp:sp>
    <dsp:sp modelId="{D083B34C-E9BA-45AB-B441-B178D209AFFC}">
      <dsp:nvSpPr>
        <dsp:cNvPr id="0" name=""/>
        <dsp:cNvSpPr/>
      </dsp:nvSpPr>
      <dsp:spPr>
        <a:xfrm>
          <a:off x="4381852" y="3388292"/>
          <a:ext cx="1677162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Финансовое управление администрации Еткульского муниципального района</a:t>
          </a:r>
        </a:p>
      </dsp:txBody>
      <dsp:txXfrm>
        <a:off x="4381852" y="3388292"/>
        <a:ext cx="1677162" cy="1234841"/>
      </dsp:txXfrm>
    </dsp:sp>
    <dsp:sp modelId="{D5771C10-DDCB-44D5-8BCA-46F3053F9E37}">
      <dsp:nvSpPr>
        <dsp:cNvPr id="0" name=""/>
        <dsp:cNvSpPr/>
      </dsp:nvSpPr>
      <dsp:spPr>
        <a:xfrm>
          <a:off x="2170584" y="3388292"/>
          <a:ext cx="1698586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Учреждения, организации</a:t>
          </a:r>
        </a:p>
      </dsp:txBody>
      <dsp:txXfrm>
        <a:off x="2170584" y="3388292"/>
        <a:ext cx="1698586" cy="1234841"/>
      </dsp:txXfrm>
    </dsp:sp>
    <dsp:sp modelId="{D7704CFF-41ED-4116-BA2B-52166632DA73}">
      <dsp:nvSpPr>
        <dsp:cNvPr id="0" name=""/>
        <dsp:cNvSpPr/>
      </dsp:nvSpPr>
      <dsp:spPr>
        <a:xfrm>
          <a:off x="1589159" y="1295439"/>
          <a:ext cx="1501419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Администрация Еткульского муниципального района</a:t>
          </a:r>
        </a:p>
      </dsp:txBody>
      <dsp:txXfrm>
        <a:off x="1589159" y="1295439"/>
        <a:ext cx="1501419" cy="1234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AE593-0D8C-4A89-9DA2-73C552EFA052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1</a:t>
          </a:r>
        </a:p>
      </dsp:txBody>
      <dsp:txXfrm rot="5400000">
        <a:off x="-145796" y="147808"/>
        <a:ext cx="971977" cy="680384"/>
      </dsp:txXfrm>
    </dsp:sp>
    <dsp:sp modelId="{9C1A6C84-8EE9-41B3-ABE8-DAC3E0BD3F8C}">
      <dsp:nvSpPr>
        <dsp:cNvPr id="0" name=""/>
        <dsp:cNvSpPr/>
      </dsp:nvSpPr>
      <dsp:spPr>
        <a:xfrm rot="5400000">
          <a:off x="4129360" y="-343997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Составление проекта бюджета</a:t>
          </a:r>
        </a:p>
      </dsp:txBody>
      <dsp:txXfrm rot="5400000">
        <a:off x="4129360" y="-3439973"/>
        <a:ext cx="631785" cy="7549215"/>
      </dsp:txXfrm>
    </dsp:sp>
    <dsp:sp modelId="{16EB87D1-7107-4FAB-9C4F-054887FE8773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2</a:t>
          </a:r>
        </a:p>
      </dsp:txBody>
      <dsp:txXfrm rot="5400000">
        <a:off x="-145796" y="1001167"/>
        <a:ext cx="971977" cy="680384"/>
      </dsp:txXfrm>
    </dsp:sp>
    <dsp:sp modelId="{52519CB0-D228-411E-8AEE-1FE22D9DC012}">
      <dsp:nvSpPr>
        <dsp:cNvPr id="0" name=""/>
        <dsp:cNvSpPr/>
      </dsp:nvSpPr>
      <dsp:spPr>
        <a:xfrm rot="5400000">
          <a:off x="4139099" y="-2603344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Рассмотрение и утверждение бюджета</a:t>
          </a:r>
        </a:p>
      </dsp:txBody>
      <dsp:txXfrm rot="5400000">
        <a:off x="4139099" y="-2603344"/>
        <a:ext cx="631785" cy="7549215"/>
      </dsp:txXfrm>
    </dsp:sp>
    <dsp:sp modelId="{D7D853B4-A0A5-49BC-9D66-AAE9B8AE9493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3</a:t>
          </a:r>
        </a:p>
      </dsp:txBody>
      <dsp:txXfrm rot="5400000">
        <a:off x="-145796" y="1854526"/>
        <a:ext cx="971977" cy="680384"/>
      </dsp:txXfrm>
    </dsp:sp>
    <dsp:sp modelId="{ED2BBE2D-CF61-43F4-B317-CB5735E36E12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Исполнение бюджета</a:t>
          </a:r>
        </a:p>
      </dsp:txBody>
      <dsp:txXfrm rot="5400000">
        <a:off x="4139099" y="-1749985"/>
        <a:ext cx="631785" cy="7549215"/>
      </dsp:txXfrm>
    </dsp:sp>
    <dsp:sp modelId="{2C7156E5-44AF-48EA-8881-2D4812B0BDF5}">
      <dsp:nvSpPr>
        <dsp:cNvPr id="0" name=""/>
        <dsp:cNvSpPr/>
      </dsp:nvSpPr>
      <dsp:spPr>
        <a:xfrm rot="5400000">
          <a:off x="-145796" y="2707885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4</a:t>
          </a:r>
        </a:p>
      </dsp:txBody>
      <dsp:txXfrm rot="5400000">
        <a:off x="-145796" y="2707885"/>
        <a:ext cx="971977" cy="680384"/>
      </dsp:txXfrm>
    </dsp:sp>
    <dsp:sp modelId="{16091A52-AE3C-4AD1-A78E-F3BDC1237206}">
      <dsp:nvSpPr>
        <dsp:cNvPr id="0" name=""/>
        <dsp:cNvSpPr/>
      </dsp:nvSpPr>
      <dsp:spPr>
        <a:xfrm rot="5400000">
          <a:off x="4139099" y="-89662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Утверждение бюджетной отчетности</a:t>
          </a:r>
        </a:p>
      </dsp:txBody>
      <dsp:txXfrm rot="5400000">
        <a:off x="4139099" y="-896626"/>
        <a:ext cx="631785" cy="7549215"/>
      </dsp:txXfrm>
    </dsp:sp>
    <dsp:sp modelId="{87127F3C-FDE8-4DBA-8E4C-339DE8BBAF2B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5</a:t>
          </a:r>
        </a:p>
      </dsp:txBody>
      <dsp:txXfrm rot="5400000">
        <a:off x="-145796" y="3561243"/>
        <a:ext cx="971977" cy="680384"/>
      </dsp:txXfrm>
    </dsp:sp>
    <dsp:sp modelId="{6320276E-9C3D-4C83-8D5C-0CC8067E797D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/>
            <a:t> </a:t>
          </a:r>
          <a:r>
            <a:rPr lang="ru-RU" sz="2400" kern="1200" dirty="0"/>
            <a:t>Контроль за исполнением бюджета</a:t>
          </a:r>
        </a:p>
      </dsp:txBody>
      <dsp:txXfrm rot="5400000">
        <a:off x="4139099" y="-43267"/>
        <a:ext cx="631785" cy="75492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7E694-8C38-4773-8639-CA291EF3E9B6}">
      <dsp:nvSpPr>
        <dsp:cNvPr id="0" name=""/>
        <dsp:cNvSpPr/>
      </dsp:nvSpPr>
      <dsp:spPr>
        <a:xfrm>
          <a:off x="6088874" y="3007515"/>
          <a:ext cx="91440" cy="3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36"/>
              </a:lnTo>
              <a:lnTo>
                <a:pt x="96156" y="216836"/>
              </a:lnTo>
              <a:lnTo>
                <a:pt x="96156" y="36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BF69-1EEF-44EC-B79E-F636874368C6}">
      <dsp:nvSpPr>
        <dsp:cNvPr id="0" name=""/>
        <dsp:cNvSpPr/>
      </dsp:nvSpPr>
      <dsp:spPr>
        <a:xfrm>
          <a:off x="4122155" y="1295536"/>
          <a:ext cx="2012438" cy="47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0"/>
              </a:lnTo>
              <a:lnTo>
                <a:pt x="2012438" y="322190"/>
              </a:lnTo>
              <a:lnTo>
                <a:pt x="2012438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6DED4-36F1-4DE3-B868-505251F08E38}">
      <dsp:nvSpPr>
        <dsp:cNvPr id="0" name=""/>
        <dsp:cNvSpPr/>
      </dsp:nvSpPr>
      <dsp:spPr>
        <a:xfrm>
          <a:off x="1843576" y="3082562"/>
          <a:ext cx="123531" cy="267106"/>
        </a:xfrm>
        <a:custGeom>
          <a:avLst/>
          <a:gdLst/>
          <a:ahLst/>
          <a:cxnLst/>
          <a:rect l="0" t="0" r="0" b="0"/>
          <a:pathLst>
            <a:path>
              <a:moveTo>
                <a:pt x="123531" y="0"/>
              </a:moveTo>
              <a:lnTo>
                <a:pt x="123531" y="116509"/>
              </a:lnTo>
              <a:lnTo>
                <a:pt x="0" y="116509"/>
              </a:lnTo>
              <a:lnTo>
                <a:pt x="0" y="267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90E5-C276-45FD-B2B4-45AF223A1863}">
      <dsp:nvSpPr>
        <dsp:cNvPr id="0" name=""/>
        <dsp:cNvSpPr/>
      </dsp:nvSpPr>
      <dsp:spPr>
        <a:xfrm>
          <a:off x="1967107" y="1295536"/>
          <a:ext cx="2155047" cy="472786"/>
        </a:xfrm>
        <a:custGeom>
          <a:avLst/>
          <a:gdLst/>
          <a:ahLst/>
          <a:cxnLst/>
          <a:rect l="0" t="0" r="0" b="0"/>
          <a:pathLst>
            <a:path>
              <a:moveTo>
                <a:pt x="2155047" y="0"/>
              </a:moveTo>
              <a:lnTo>
                <a:pt x="2155047" y="322190"/>
              </a:lnTo>
              <a:lnTo>
                <a:pt x="0" y="322190"/>
              </a:lnTo>
              <a:lnTo>
                <a:pt x="0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A98A-7C5B-46A7-8E22-84A913997E48}">
      <dsp:nvSpPr>
        <dsp:cNvPr id="0" name=""/>
        <dsp:cNvSpPr/>
      </dsp:nvSpPr>
      <dsp:spPr>
        <a:xfrm>
          <a:off x="2364608" y="1582"/>
          <a:ext cx="3515093" cy="1293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13D3-6647-4AE0-8E23-76249A730021}">
      <dsp:nvSpPr>
        <dsp:cNvPr id="0" name=""/>
        <dsp:cNvSpPr/>
      </dsp:nvSpPr>
      <dsp:spPr>
        <a:xfrm>
          <a:off x="2545233" y="173176"/>
          <a:ext cx="3515093" cy="12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Бюджет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</a:p>
      </dsp:txBody>
      <dsp:txXfrm>
        <a:off x="2545233" y="173176"/>
        <a:ext cx="3515093" cy="1293954"/>
      </dsp:txXfrm>
    </dsp:sp>
    <dsp:sp modelId="{4144F762-EC81-403E-88AA-F64F5CEA3F2D}">
      <dsp:nvSpPr>
        <dsp:cNvPr id="0" name=""/>
        <dsp:cNvSpPr/>
      </dsp:nvSpPr>
      <dsp:spPr>
        <a:xfrm>
          <a:off x="220151" y="1768323"/>
          <a:ext cx="3493911" cy="1314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81C2-E5A2-497D-879B-4A20A2BE44A7}">
      <dsp:nvSpPr>
        <dsp:cNvPr id="0" name=""/>
        <dsp:cNvSpPr/>
      </dsp:nvSpPr>
      <dsp:spPr>
        <a:xfrm>
          <a:off x="400777" y="1939917"/>
          <a:ext cx="3493911" cy="131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Доходы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</a:p>
      </dsp:txBody>
      <dsp:txXfrm>
        <a:off x="400777" y="1939917"/>
        <a:ext cx="3493911" cy="1314238"/>
      </dsp:txXfrm>
    </dsp:sp>
    <dsp:sp modelId="{19AFC807-9A62-424E-8D04-B5179AD1B443}">
      <dsp:nvSpPr>
        <dsp:cNvPr id="0" name=""/>
        <dsp:cNvSpPr/>
      </dsp:nvSpPr>
      <dsp:spPr>
        <a:xfrm>
          <a:off x="-98714" y="3349668"/>
          <a:ext cx="3884582" cy="143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4727-9075-47BF-B0A1-082B6BF1ABA4}">
      <dsp:nvSpPr>
        <dsp:cNvPr id="0" name=""/>
        <dsp:cNvSpPr/>
      </dsp:nvSpPr>
      <dsp:spPr>
        <a:xfrm>
          <a:off x="81910" y="3521262"/>
          <a:ext cx="3884582" cy="143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Принимается решение как использовать избыточные доходы (например: накапливать резервы, остатки, погашать долг)</a:t>
          </a:r>
        </a:p>
      </dsp:txBody>
      <dsp:txXfrm>
        <a:off x="81910" y="3521262"/>
        <a:ext cx="3884582" cy="1432537"/>
      </dsp:txXfrm>
    </dsp:sp>
    <dsp:sp modelId="{32E13117-E187-443B-81A4-E5BB96320708}">
      <dsp:nvSpPr>
        <dsp:cNvPr id="0" name=""/>
        <dsp:cNvSpPr/>
      </dsp:nvSpPr>
      <dsp:spPr>
        <a:xfrm>
          <a:off x="4245029" y="1768323"/>
          <a:ext cx="3779128" cy="1239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1146-1AE9-4D32-9DCA-34E90129B11D}">
      <dsp:nvSpPr>
        <dsp:cNvPr id="0" name=""/>
        <dsp:cNvSpPr/>
      </dsp:nvSpPr>
      <dsp:spPr>
        <a:xfrm>
          <a:off x="4425655" y="1939917"/>
          <a:ext cx="3779128" cy="123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</a:p>
      </dsp:txBody>
      <dsp:txXfrm>
        <a:off x="4425655" y="1939917"/>
        <a:ext cx="3779128" cy="1239192"/>
      </dsp:txXfrm>
    </dsp:sp>
    <dsp:sp modelId="{AA9B1029-D08A-463C-92AA-2B30F1519421}">
      <dsp:nvSpPr>
        <dsp:cNvPr id="0" name=""/>
        <dsp:cNvSpPr/>
      </dsp:nvSpPr>
      <dsp:spPr>
        <a:xfrm>
          <a:off x="4321086" y="3374948"/>
          <a:ext cx="3727888" cy="148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0DF0-2ABA-4CC4-85F4-90C8D0457AD1}">
      <dsp:nvSpPr>
        <dsp:cNvPr id="0" name=""/>
        <dsp:cNvSpPr/>
      </dsp:nvSpPr>
      <dsp:spPr>
        <a:xfrm>
          <a:off x="4501711" y="3546542"/>
          <a:ext cx="3727888" cy="148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Дефицит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Принимается решение как покрывать дефицит (например: использовать имеющиеся накопления, остатки, взять в долг)</a:t>
          </a:r>
        </a:p>
      </dsp:txBody>
      <dsp:txXfrm>
        <a:off x="4501711" y="3546542"/>
        <a:ext cx="3727888" cy="14896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3AC18-6115-4328-B641-079AAAF7864F}">
      <dsp:nvSpPr>
        <dsp:cNvPr id="0" name=""/>
        <dsp:cNvSpPr/>
      </dsp:nvSpPr>
      <dsp:spPr>
        <a:xfrm>
          <a:off x="0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Налоги</a:t>
          </a:r>
        </a:p>
      </dsp:txBody>
      <dsp:txXfrm>
        <a:off x="0" y="0"/>
        <a:ext cx="2611933" cy="1462087"/>
      </dsp:txXfrm>
    </dsp:sp>
    <dsp:sp modelId="{F8FAF8F6-1C81-4FB5-81DB-BE56887AF499}">
      <dsp:nvSpPr>
        <dsp:cNvPr id="0" name=""/>
        <dsp:cNvSpPr/>
      </dsp:nvSpPr>
      <dsp:spPr>
        <a:xfrm>
          <a:off x="298368" y="126358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Налог на доходы физических лиц</a:t>
          </a:r>
        </a:p>
      </dsp:txBody>
      <dsp:txXfrm>
        <a:off x="298368" y="1263582"/>
        <a:ext cx="2089546" cy="532100"/>
      </dsp:txXfrm>
    </dsp:sp>
    <dsp:sp modelId="{66640FF5-EC5C-450F-9162-25B1B1598998}">
      <dsp:nvSpPr>
        <dsp:cNvPr id="0" name=""/>
        <dsp:cNvSpPr/>
      </dsp:nvSpPr>
      <dsp:spPr>
        <a:xfrm>
          <a:off x="298368" y="2037669"/>
          <a:ext cx="2089546" cy="58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Налог на добычу полезных ископаемых</a:t>
          </a:r>
        </a:p>
      </dsp:txBody>
      <dsp:txXfrm>
        <a:off x="298368" y="2037669"/>
        <a:ext cx="2089546" cy="587465"/>
      </dsp:txXfrm>
    </dsp:sp>
    <dsp:sp modelId="{3CD42A70-EB37-4D6D-8DFE-CA32D2752A83}">
      <dsp:nvSpPr>
        <dsp:cNvPr id="0" name=""/>
        <dsp:cNvSpPr/>
      </dsp:nvSpPr>
      <dsp:spPr>
        <a:xfrm>
          <a:off x="262197" y="274706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Налог, взимаемый в связи с применением упрощенной системы налогообложения</a:t>
          </a:r>
        </a:p>
      </dsp:txBody>
      <dsp:txXfrm>
        <a:off x="262197" y="2747062"/>
        <a:ext cx="2089546" cy="532100"/>
      </dsp:txXfrm>
    </dsp:sp>
    <dsp:sp modelId="{B25420D6-7BE3-4143-B5EC-BDA62544EA8A}">
      <dsp:nvSpPr>
        <dsp:cNvPr id="0" name=""/>
        <dsp:cNvSpPr/>
      </dsp:nvSpPr>
      <dsp:spPr>
        <a:xfrm>
          <a:off x="298368" y="3468922"/>
          <a:ext cx="2089546" cy="65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Акцизы</a:t>
          </a:r>
        </a:p>
      </dsp:txBody>
      <dsp:txXfrm>
        <a:off x="298368" y="3468922"/>
        <a:ext cx="2089546" cy="653270"/>
      </dsp:txXfrm>
    </dsp:sp>
    <dsp:sp modelId="{9D5D127C-AF25-4FA2-908D-AE1EFED734F5}">
      <dsp:nvSpPr>
        <dsp:cNvPr id="0" name=""/>
        <dsp:cNvSpPr/>
      </dsp:nvSpPr>
      <dsp:spPr>
        <a:xfrm>
          <a:off x="298368" y="4201713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другие</a:t>
          </a:r>
        </a:p>
      </dsp:txBody>
      <dsp:txXfrm>
        <a:off x="298368" y="4201713"/>
        <a:ext cx="2089546" cy="532100"/>
      </dsp:txXfrm>
    </dsp:sp>
    <dsp:sp modelId="{E625F075-4566-481B-B0FF-988DE15A1CCC}">
      <dsp:nvSpPr>
        <dsp:cNvPr id="0" name=""/>
        <dsp:cNvSpPr/>
      </dsp:nvSpPr>
      <dsp:spPr>
        <a:xfrm>
          <a:off x="2808833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Неналоговые доходы</a:t>
          </a:r>
        </a:p>
      </dsp:txBody>
      <dsp:txXfrm>
        <a:off x="2808833" y="0"/>
        <a:ext cx="2611933" cy="1462087"/>
      </dsp:txXfrm>
    </dsp:sp>
    <dsp:sp modelId="{E17E69A7-FE08-4FB4-A3A6-4513B6843950}">
      <dsp:nvSpPr>
        <dsp:cNvPr id="0" name=""/>
        <dsp:cNvSpPr/>
      </dsp:nvSpPr>
      <dsp:spPr>
        <a:xfrm>
          <a:off x="3070026" y="1462206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Доходы от продажи материальных и нематериальных активов</a:t>
          </a:r>
        </a:p>
      </dsp:txBody>
      <dsp:txXfrm>
        <a:off x="3070026" y="1462206"/>
        <a:ext cx="2089546" cy="709983"/>
      </dsp:txXfrm>
    </dsp:sp>
    <dsp:sp modelId="{4248B716-2EB1-4EE3-B6D1-63C278557D15}">
      <dsp:nvSpPr>
        <dsp:cNvPr id="0" name=""/>
        <dsp:cNvSpPr/>
      </dsp:nvSpPr>
      <dsp:spPr>
        <a:xfrm>
          <a:off x="3070026" y="2281418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Доходы от использования имущества, находящегося в  муниципальной собственности (аренда земли , аренда имущества)</a:t>
          </a:r>
        </a:p>
      </dsp:txBody>
      <dsp:txXfrm>
        <a:off x="3070026" y="2281418"/>
        <a:ext cx="2089546" cy="709983"/>
      </dsp:txXfrm>
    </dsp:sp>
    <dsp:sp modelId="{19E490CE-82AE-4B22-A6BA-288C83AE9DD9}">
      <dsp:nvSpPr>
        <dsp:cNvPr id="0" name=""/>
        <dsp:cNvSpPr/>
      </dsp:nvSpPr>
      <dsp:spPr>
        <a:xfrm>
          <a:off x="3070026" y="3100629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Штрафы</a:t>
          </a:r>
        </a:p>
      </dsp:txBody>
      <dsp:txXfrm>
        <a:off x="3070026" y="3100629"/>
        <a:ext cx="2089546" cy="709983"/>
      </dsp:txXfrm>
    </dsp:sp>
    <dsp:sp modelId="{800864B7-A68F-4AEA-B13F-972E8795ABD7}">
      <dsp:nvSpPr>
        <dsp:cNvPr id="0" name=""/>
        <dsp:cNvSpPr/>
      </dsp:nvSpPr>
      <dsp:spPr>
        <a:xfrm>
          <a:off x="3070026" y="3919841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другие</a:t>
          </a:r>
        </a:p>
      </dsp:txBody>
      <dsp:txXfrm>
        <a:off x="3070026" y="3919841"/>
        <a:ext cx="2089546" cy="709983"/>
      </dsp:txXfrm>
    </dsp:sp>
    <dsp:sp modelId="{ED39DB24-94EC-4B23-B98E-57DFA31053F4}">
      <dsp:nvSpPr>
        <dsp:cNvPr id="0" name=""/>
        <dsp:cNvSpPr/>
      </dsp:nvSpPr>
      <dsp:spPr>
        <a:xfrm>
          <a:off x="5616661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Федеральные и областные средства</a:t>
          </a:r>
        </a:p>
      </dsp:txBody>
      <dsp:txXfrm>
        <a:off x="5616661" y="0"/>
        <a:ext cx="2611933" cy="1462087"/>
      </dsp:txXfrm>
    </dsp:sp>
    <dsp:sp modelId="{63CC1854-630C-4059-970C-120F7359D5A0}">
      <dsp:nvSpPr>
        <dsp:cNvPr id="0" name=""/>
        <dsp:cNvSpPr/>
      </dsp:nvSpPr>
      <dsp:spPr>
        <a:xfrm>
          <a:off x="5877855" y="1463515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Перечисления из федерального бюджета (программы)</a:t>
          </a:r>
        </a:p>
      </dsp:txBody>
      <dsp:txXfrm>
        <a:off x="5877855" y="1463515"/>
        <a:ext cx="2089546" cy="1469464"/>
      </dsp:txXfrm>
    </dsp:sp>
    <dsp:sp modelId="{C5462E45-206B-4BAD-8A30-B53DBDB959C2}">
      <dsp:nvSpPr>
        <dsp:cNvPr id="0" name=""/>
        <dsp:cNvSpPr/>
      </dsp:nvSpPr>
      <dsp:spPr>
        <a:xfrm>
          <a:off x="5877855" y="3159051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Перечисления из областного бюджета (дотации, субсидии, субвенции)</a:t>
          </a:r>
        </a:p>
      </dsp:txBody>
      <dsp:txXfrm>
        <a:off x="5877855" y="3159051"/>
        <a:ext cx="2089546" cy="14694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409C87-C95D-4A0D-B3CD-67530C6B07D2}">
      <dsp:nvSpPr>
        <dsp:cNvPr id="0" name=""/>
        <dsp:cNvSpPr/>
      </dsp:nvSpPr>
      <dsp:spPr>
        <a:xfrm>
          <a:off x="617219" y="0"/>
          <a:ext cx="6995160" cy="22288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5C449-93DB-4F10-9EAE-2A3421C1B85D}">
      <dsp:nvSpPr>
        <dsp:cNvPr id="0" name=""/>
        <dsp:cNvSpPr/>
      </dsp:nvSpPr>
      <dsp:spPr>
        <a:xfrm>
          <a:off x="824314" y="650369"/>
          <a:ext cx="2568507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2024 год</a:t>
          </a:r>
        </a:p>
      </dsp:txBody>
      <dsp:txXfrm>
        <a:off x="824314" y="650369"/>
        <a:ext cx="2568507" cy="891540"/>
      </dsp:txXfrm>
    </dsp:sp>
    <dsp:sp modelId="{279BD454-BBDA-4647-8EC4-B8CFCDD69299}">
      <dsp:nvSpPr>
        <dsp:cNvPr id="0" name=""/>
        <dsp:cNvSpPr/>
      </dsp:nvSpPr>
      <dsp:spPr>
        <a:xfrm>
          <a:off x="3978046" y="641222"/>
          <a:ext cx="2723146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25,3 млн.руб.</a:t>
          </a:r>
        </a:p>
      </dsp:txBody>
      <dsp:txXfrm>
        <a:off x="3978046" y="641222"/>
        <a:ext cx="2723146" cy="891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0.25736</cdr:x>
      <cdr:y>0.46479</cdr:y>
    </cdr:from>
    <cdr:to>
      <cdr:x>0.38553</cdr:x>
      <cdr:y>0.65299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2F7F9E2A-30C5-49DA-B570-93751ADBC093}"/>
            </a:ext>
          </a:extLst>
        </cdr:cNvPr>
        <cdr:cNvCxnSpPr/>
      </cdr:nvCxnSpPr>
      <cdr:spPr>
        <a:xfrm xmlns:a="http://schemas.openxmlformats.org/drawingml/2006/main" flipV="1">
          <a:off x="2213473" y="2426179"/>
          <a:ext cx="1102305" cy="99721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0.23487</cdr:x>
      <cdr:y>0.30998</cdr:y>
    </cdr:from>
    <cdr:to>
      <cdr:x>0.48146</cdr:x>
      <cdr:y>0.48797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17924FB1-2C47-4D76-BC2E-5D6B904777C3}"/>
            </a:ext>
          </a:extLst>
        </cdr:cNvPr>
        <cdr:cNvCxnSpPr/>
      </cdr:nvCxnSpPr>
      <cdr:spPr>
        <a:xfrm xmlns:a="http://schemas.openxmlformats.org/drawingml/2006/main" flipV="1">
          <a:off x="2021816" y="1608467"/>
          <a:ext cx="2120660" cy="9435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0.24254</cdr:x>
      <cdr:y>0.27651</cdr:y>
    </cdr:from>
    <cdr:to>
      <cdr:x>0.52246</cdr:x>
      <cdr:y>0.29764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xmlns="" id="{3E9611E2-AA20-48FE-8750-E4FDFDB4AB49}"/>
            </a:ext>
          </a:extLst>
        </cdr:cNvPr>
        <cdr:cNvCxnSpPr/>
      </cdr:nvCxnSpPr>
      <cdr:spPr>
        <a:xfrm xmlns:a="http://schemas.openxmlformats.org/drawingml/2006/main" flipV="1">
          <a:off x="2375807" y="1544053"/>
          <a:ext cx="2747640" cy="1202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0.41368</cdr:x>
      <cdr:y>0.16628</cdr:y>
    </cdr:from>
    <cdr:to>
      <cdr:x>0.552</cdr:x>
      <cdr:y>0.24514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xmlns="" id="{2AD33B53-AD17-46D4-A04C-4E1AB42A8420}"/>
            </a:ext>
          </a:extLst>
        </cdr:cNvPr>
        <cdr:cNvCxnSpPr/>
      </cdr:nvCxnSpPr>
      <cdr:spPr>
        <a:xfrm xmlns:a="http://schemas.openxmlformats.org/drawingml/2006/main">
          <a:off x="4777469" y="1020916"/>
          <a:ext cx="1602253" cy="4947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0.59805</cdr:x>
      <cdr:y>0.19256</cdr:y>
    </cdr:from>
    <cdr:to>
      <cdr:x>0.59804</cdr:x>
      <cdr:y>0.24671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xmlns="" id="{7FD164EE-DA92-4D44-8AD6-DDF10E4D7730}"/>
            </a:ext>
          </a:extLst>
        </cdr:cNvPr>
        <cdr:cNvCxnSpPr/>
      </cdr:nvCxnSpPr>
      <cdr:spPr>
        <a:xfrm xmlns:a="http://schemas.openxmlformats.org/drawingml/2006/main" flipH="1">
          <a:off x="6911289" y="1190625"/>
          <a:ext cx="5675" cy="3351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0.69192</cdr:x>
      <cdr:y>0.15006</cdr:y>
    </cdr:from>
    <cdr:to>
      <cdr:x>0.73718</cdr:x>
      <cdr:y>0.24822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xmlns="" id="{C39828C7-592D-4119-9045-69E1962195E7}"/>
            </a:ext>
          </a:extLst>
        </cdr:cNvPr>
        <cdr:cNvCxnSpPr/>
      </cdr:nvCxnSpPr>
      <cdr:spPr>
        <a:xfrm xmlns:a="http://schemas.openxmlformats.org/drawingml/2006/main" flipV="1">
          <a:off x="5964694" y="771761"/>
          <a:ext cx="392179" cy="5107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0.74641</cdr:x>
      <cdr:y>0.22779</cdr:y>
    </cdr:from>
    <cdr:to>
      <cdr:x>0.85271</cdr:x>
      <cdr:y>0.25513</cdr:y>
    </cdr:to>
    <cdr:cxnSp macro="">
      <cdr:nvCxnSpPr>
        <cdr:cNvPr id="23" name="Прямая соединительная линия 22">
          <a:extLst xmlns:a="http://schemas.openxmlformats.org/drawingml/2006/main">
            <a:ext uri="{FF2B5EF4-FFF2-40B4-BE49-F238E27FC236}">
              <a16:creationId xmlns:a16="http://schemas.microsoft.com/office/drawing/2014/main" xmlns="" id="{FB1C3A48-83F9-4670-9861-CF74690657B8}"/>
            </a:ext>
          </a:extLst>
        </cdr:cNvPr>
        <cdr:cNvCxnSpPr/>
      </cdr:nvCxnSpPr>
      <cdr:spPr>
        <a:xfrm xmlns:a="http://schemas.openxmlformats.org/drawingml/2006/main" flipV="1">
          <a:off x="6436463" y="1179045"/>
          <a:ext cx="916032" cy="143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0.71411</cdr:x>
      <cdr:y>0.79938</cdr:y>
    </cdr:from>
    <cdr:to>
      <cdr:x>0.8204</cdr:x>
      <cdr:y>0.89649</cdr:y>
    </cdr:to>
    <cdr:cxnSp macro="">
      <cdr:nvCxnSpPr>
        <cdr:cNvPr id="26" name="Прямая соединительная линия 25">
          <a:extLst xmlns:a="http://schemas.openxmlformats.org/drawingml/2006/main">
            <a:ext uri="{FF2B5EF4-FFF2-40B4-BE49-F238E27FC236}">
              <a16:creationId xmlns:a16="http://schemas.microsoft.com/office/drawing/2014/main" xmlns="" id="{319AE61E-6894-48C2-8589-19932A09A088}"/>
            </a:ext>
          </a:extLst>
        </cdr:cNvPr>
        <cdr:cNvCxnSpPr/>
      </cdr:nvCxnSpPr>
      <cdr:spPr>
        <a:xfrm xmlns:a="http://schemas.openxmlformats.org/drawingml/2006/main" flipH="1" flipV="1">
          <a:off x="8257008" y="4986016"/>
          <a:ext cx="1231821" cy="6084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0.55102</cdr:x>
      <cdr:y>0.08184</cdr:y>
    </cdr:from>
    <cdr:to>
      <cdr:x>0.57678</cdr:x>
      <cdr:y>0.0865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34EAE03C-70EE-42FE-85D6-4C04C0A10B5D}"/>
            </a:ext>
          </a:extLst>
        </cdr:cNvPr>
        <cdr:cNvCxnSpPr/>
      </cdr:nvCxnSpPr>
      <cdr:spPr>
        <a:xfrm xmlns:a="http://schemas.openxmlformats.org/drawingml/2006/main" flipH="1" flipV="1">
          <a:off x="4736846" y="332105"/>
          <a:ext cx="219456" cy="182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0.28059</cdr:x>
      <cdr:y>0.08014</cdr:y>
    </cdr:from>
    <cdr:to>
      <cdr:x>0.29866</cdr:x>
      <cdr:y>0.08184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5A522DE1-8E39-4BBD-9C34-F8012484607D}"/>
            </a:ext>
          </a:extLst>
        </cdr:cNvPr>
        <cdr:cNvCxnSpPr/>
      </cdr:nvCxnSpPr>
      <cdr:spPr>
        <a:xfrm xmlns:a="http://schemas.openxmlformats.org/drawingml/2006/main" flipH="1" flipV="1">
          <a:off x="2414270" y="322961"/>
          <a:ext cx="155448" cy="91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B9C-4659-4B00-9D5D-E265848337BD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EA11-CB91-4D3D-8BD8-6B2453C32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23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xmlns="" id="{39D14977-F281-46BD-853F-DB035E69F2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xmlns="" id="{40445593-1091-407D-88E1-4F465D501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xmlns="" id="{397F1904-1A95-4B59-AFF8-87CD6B2EE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AD59B6-5DB7-4E86-BC7D-FB0D88D7E974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xmlns="" id="{E9F2CACC-F88E-4521-B141-2866C10F87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xmlns="" id="{CBC4C405-B709-44BF-AD8A-7BF16756F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xmlns="" id="{69ABEE2D-EDA7-46A5-8BE4-FEE51C52E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A5D84E-EE3A-420F-B786-8C1C2FFB8AE7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xmlns="" id="{3A621E12-8B2B-4277-A7CE-837545581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xmlns="" id="{C4E1359D-030F-495C-A367-ED89CA1CCA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xmlns="" id="{A97A4625-C278-4B41-A152-0E855F372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E54EBD-B438-4033-B626-77D62D19BBEA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xmlns="" id="{B5F611EC-3CF0-46D5-8CC4-E260EDD0DD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xmlns="" id="{2DB7B0F5-F06B-4586-839F-7A3AA50C0A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xmlns="" id="{B0C564F2-3B54-4689-9AE4-AA524858E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7B4B4F-6ABC-4DB9-951E-B5440F648D8A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D23EB010-B01B-4723-B8D1-D675C0D5C2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7D76BC8C-4073-45CC-A5A6-987FCED63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xmlns="" id="{B9991F39-8404-4C40-BAD2-A40476071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718405-71A0-4229-84DE-5D6781718AEB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0E22F-4AA6-47E8-BD49-88BBF8184FC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__________Microsoft_Office_Excel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Бюджет Еткульского муниципального района </a:t>
            </a:r>
            <a:br>
              <a:rPr lang="ru-RU" dirty="0"/>
            </a:br>
            <a:r>
              <a:rPr lang="ru-RU" dirty="0"/>
              <a:t>на 2024 год и на плановый период 2025 и 2026 годов</a:t>
            </a:r>
            <a:br>
              <a:rPr lang="ru-RU" dirty="0"/>
            </a:br>
            <a:r>
              <a:rPr lang="ru-RU" dirty="0"/>
              <a:t>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43528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Материал подготовлен на основе решения Собрания депутатов Еткульского муниципального района от 27.12.2023г. № 539 «О бюджете Еткульского муниципального района на 2024 год и на плановый период 2025 и 2026 годы». </a:t>
            </a:r>
          </a:p>
          <a:p>
            <a:r>
              <a:rPr lang="ru-RU" dirty="0"/>
              <a:t>В материале наглядно и доступно рассказывается о местном бюджете: основах его формирования, основных характеристиках, статьях расходов.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BA8387-D44A-4424-B885-01C36419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1052735"/>
            <a:ext cx="8501122" cy="1148953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в 2024 году</a:t>
            </a:r>
          </a:p>
        </p:txBody>
      </p:sp>
      <p:graphicFrame>
        <p:nvGraphicFramePr>
          <p:cNvPr id="5" name="Object 31">
            <a:extLst>
              <a:ext uri="{FF2B5EF4-FFF2-40B4-BE49-F238E27FC236}">
                <a16:creationId xmlns:a16="http://schemas.microsoft.com/office/drawing/2014/main" xmlns="" id="{03509968-D889-4679-B456-21DDDF932F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213" y="1922463"/>
          <a:ext cx="7986712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42157BD-51FE-4F14-A047-2D567B9905EC}"/>
              </a:ext>
            </a:extLst>
          </p:cNvPr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B95204-A9D1-4865-A54D-A58471C5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1" y="0"/>
            <a:ext cx="8715375" cy="13716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Динамика по основным доходным источникам районного бюджета в 2024 году </a:t>
            </a:r>
          </a:p>
        </p:txBody>
      </p:sp>
      <p:graphicFrame>
        <p:nvGraphicFramePr>
          <p:cNvPr id="3074" name="Диаграмма 5">
            <a:extLst>
              <a:ext uri="{FF2B5EF4-FFF2-40B4-BE49-F238E27FC236}">
                <a16:creationId xmlns:a16="http://schemas.microsoft.com/office/drawing/2014/main" xmlns="" id="{E6BB7531-0851-4EEE-9E87-F06044524260}"/>
              </a:ext>
            </a:extLst>
          </p:cNvPr>
          <p:cNvGraphicFramePr>
            <a:graphicFrameLocks/>
          </p:cNvGraphicFramePr>
          <p:nvPr/>
        </p:nvGraphicFramePr>
        <p:xfrm>
          <a:off x="119063" y="869950"/>
          <a:ext cx="8636000" cy="5627688"/>
        </p:xfrm>
        <a:graphic>
          <a:graphicData uri="http://schemas.openxmlformats.org/presentationml/2006/ole">
            <p:oleObj spid="_x0000_s262151" r:id="rId3" imgW="8632684" imgH="5627096" progId="Excel.Chart.8">
              <p:embed/>
            </p:oleObj>
          </a:graphicData>
        </a:graphic>
      </p:graphicFrame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xmlns="" id="{2F1E5EB0-EBB7-4933-9007-263D4BF24864}"/>
              </a:ext>
            </a:extLst>
          </p:cNvPr>
          <p:cNvSpPr/>
          <p:nvPr/>
        </p:nvSpPr>
        <p:spPr>
          <a:xfrm rot="16200000">
            <a:off x="1849438" y="4479925"/>
            <a:ext cx="2120900" cy="4889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AEBAC5E6-C3A7-4454-A9A3-838A76E145CE}"/>
              </a:ext>
            </a:extLst>
          </p:cNvPr>
          <p:cNvSpPr/>
          <p:nvPr/>
        </p:nvSpPr>
        <p:spPr>
          <a:xfrm rot="16200000">
            <a:off x="5675312" y="5038726"/>
            <a:ext cx="1146175" cy="4381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A5C75CAA-4F60-4973-B09C-C6197F218B5B}"/>
              </a:ext>
            </a:extLst>
          </p:cNvPr>
          <p:cNvSpPr/>
          <p:nvPr/>
        </p:nvSpPr>
        <p:spPr>
          <a:xfrm rot="16200000">
            <a:off x="7569200" y="5156201"/>
            <a:ext cx="993775" cy="35560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C9BCB057-ED5B-4E88-8EF6-6C5AF4C76D99}"/>
              </a:ext>
            </a:extLst>
          </p:cNvPr>
          <p:cNvSpPr/>
          <p:nvPr/>
        </p:nvSpPr>
        <p:spPr>
          <a:xfrm rot="5400000">
            <a:off x="4054475" y="5080001"/>
            <a:ext cx="1063625" cy="4381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0" name="TextBox 3">
            <a:extLst>
              <a:ext uri="{FF2B5EF4-FFF2-40B4-BE49-F238E27FC236}">
                <a16:creationId xmlns:a16="http://schemas.microsoft.com/office/drawing/2014/main" xmlns="" id="{E51FE84E-E477-41BF-93A5-0837FC79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336925"/>
            <a:ext cx="100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18,4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081" name="TextBox 4">
            <a:extLst>
              <a:ext uri="{FF2B5EF4-FFF2-40B4-BE49-F238E27FC236}">
                <a16:creationId xmlns:a16="http://schemas.microsoft.com/office/drawing/2014/main" xmlns="" id="{7817E5EF-BCF0-4784-97A7-4D83D90E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4313238"/>
            <a:ext cx="100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9,2%</a:t>
            </a:r>
          </a:p>
        </p:txBody>
      </p:sp>
      <p:sp>
        <p:nvSpPr>
          <p:cNvPr id="3082" name="TextBox 5">
            <a:extLst>
              <a:ext uri="{FF2B5EF4-FFF2-40B4-BE49-F238E27FC236}">
                <a16:creationId xmlns:a16="http://schemas.microsoft.com/office/drawing/2014/main" xmlns="" id="{F520F122-77BF-4ACD-9C4C-78C9D732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431323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57,1 %</a:t>
            </a:r>
          </a:p>
        </p:txBody>
      </p:sp>
      <p:sp>
        <p:nvSpPr>
          <p:cNvPr id="3083" name="TextBox 11">
            <a:extLst>
              <a:ext uri="{FF2B5EF4-FFF2-40B4-BE49-F238E27FC236}">
                <a16:creationId xmlns:a16="http://schemas.microsoft.com/office/drawing/2014/main" xmlns="" id="{CB826A3D-A3D4-4372-9085-DD104FA6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431323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9,7 %</a:t>
            </a:r>
          </a:p>
        </p:txBody>
      </p:sp>
      <p:sp>
        <p:nvSpPr>
          <p:cNvPr id="3084" name="TextBox 3">
            <a:extLst>
              <a:ext uri="{FF2B5EF4-FFF2-40B4-BE49-F238E27FC236}">
                <a16:creationId xmlns:a16="http://schemas.microsoft.com/office/drawing/2014/main" xmlns="" id="{C54C65C5-45BE-426E-B994-158F59A1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6054725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3085" name="TextBox 13">
            <a:extLst>
              <a:ext uri="{FF2B5EF4-FFF2-40B4-BE49-F238E27FC236}">
                <a16:creationId xmlns:a16="http://schemas.microsoft.com/office/drawing/2014/main" xmlns="" id="{F57AEB65-6B89-481A-AA1C-F9CB46B6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6054725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НДПИ</a:t>
            </a:r>
          </a:p>
        </p:txBody>
      </p:sp>
      <p:sp>
        <p:nvSpPr>
          <p:cNvPr id="3086" name="TextBox 14">
            <a:extLst>
              <a:ext uri="{FF2B5EF4-FFF2-40B4-BE49-F238E27FC236}">
                <a16:creationId xmlns:a16="http://schemas.microsoft.com/office/drawing/2014/main" xmlns="" id="{9B2C1927-C87F-4F6A-AFAA-429884D66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5776913"/>
            <a:ext cx="182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по упрощенной системе</a:t>
            </a:r>
          </a:p>
        </p:txBody>
      </p:sp>
      <p:sp>
        <p:nvSpPr>
          <p:cNvPr id="3087" name="TextBox 15">
            <a:extLst>
              <a:ext uri="{FF2B5EF4-FFF2-40B4-BE49-F238E27FC236}">
                <a16:creationId xmlns:a16="http://schemas.microsoft.com/office/drawing/2014/main" xmlns="" id="{EEFC978C-6DDB-488B-B832-6D0740EA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051550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p:txBody>
      </p:sp>
      <p:sp>
        <p:nvSpPr>
          <p:cNvPr id="3088" name="TextBox 3">
            <a:extLst>
              <a:ext uri="{FF2B5EF4-FFF2-40B4-BE49-F238E27FC236}">
                <a16:creationId xmlns:a16="http://schemas.microsoft.com/office/drawing/2014/main" xmlns="" id="{128B4653-FE71-47FB-A48F-826929C3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012825"/>
            <a:ext cx="135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Содержимое 3">
            <a:extLst>
              <a:ext uri="{FF2B5EF4-FFF2-40B4-BE49-F238E27FC236}">
                <a16:creationId xmlns:a16="http://schemas.microsoft.com/office/drawing/2014/main" xmlns="" id="{ADE4605D-9FF6-45C7-A521-07B189F65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8311573"/>
              </p:ext>
            </p:extLst>
          </p:nvPr>
        </p:nvGraphicFramePr>
        <p:xfrm>
          <a:off x="345281" y="841457"/>
          <a:ext cx="8375650" cy="5496073"/>
        </p:xfrm>
        <a:graphic>
          <a:graphicData uri="http://schemas.openxmlformats.org/presentationml/2006/ole">
            <p:oleObj spid="_x0000_s263175" r:id="rId4" imgW="8376630" imgH="5401524" progId="Excel.Chart.8">
              <p:embed/>
            </p:oleObj>
          </a:graphicData>
        </a:graphic>
      </p:graphicFrame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xmlns="" id="{B64135B8-8A7D-4F1B-8FB0-1572CB69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на национальные проекты </a:t>
            </a:r>
            <a:br>
              <a:rPr lang="ru-RU" alt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2024 году</a:t>
            </a:r>
            <a:r>
              <a:rPr lang="ru-RU" altLang="ru-RU" sz="2800" b="1" dirty="0"/>
              <a:t/>
            </a:r>
            <a:br>
              <a:rPr lang="ru-RU" altLang="ru-RU" sz="2800" b="1" dirty="0"/>
            </a:br>
            <a:endParaRPr lang="ru-RU" altLang="ru-RU" sz="2800" b="1" dirty="0"/>
          </a:p>
        </p:txBody>
      </p:sp>
      <p:pic>
        <p:nvPicPr>
          <p:cNvPr id="10244" name="Рисунок 6">
            <a:extLst>
              <a:ext uri="{FF2B5EF4-FFF2-40B4-BE49-F238E27FC236}">
                <a16:creationId xmlns:a16="http://schemas.microsoft.com/office/drawing/2014/main" xmlns="" id="{B52B4DF9-EE53-46E9-81BA-A6C7A47C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64" t="30460" r="63853" b="30025"/>
          <a:stretch>
            <a:fillRect/>
          </a:stretch>
        </p:blipFill>
        <p:spPr bwMode="auto">
          <a:xfrm>
            <a:off x="3259526" y="1155700"/>
            <a:ext cx="704519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>
            <a:extLst>
              <a:ext uri="{FF2B5EF4-FFF2-40B4-BE49-F238E27FC236}">
                <a16:creationId xmlns:a16="http://schemas.microsoft.com/office/drawing/2014/main" xmlns="" id="{CEFFD616-E421-4703-B34B-56B60A13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98" t="33893" r="35826" b="58250"/>
          <a:stretch>
            <a:fillRect/>
          </a:stretch>
        </p:blipFill>
        <p:spPr bwMode="auto">
          <a:xfrm>
            <a:off x="8364538" y="3659188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CF0F5BB-6084-4886-97B6-B0674999BDB4}"/>
              </a:ext>
            </a:extLst>
          </p:cNvPr>
          <p:cNvSpPr/>
          <p:nvPr/>
        </p:nvSpPr>
        <p:spPr>
          <a:xfrm>
            <a:off x="4075964" y="1683808"/>
            <a:ext cx="4175673" cy="47136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Экология            1,2 млн.руб.</a:t>
            </a:r>
          </a:p>
        </p:txBody>
      </p:sp>
      <p:pic>
        <p:nvPicPr>
          <p:cNvPr id="8" name="Рисунок 7" descr="https://go-pevek.ru/images/news2019/s1200.png">
            <a:extLst>
              <a:ext uri="{FF2B5EF4-FFF2-40B4-BE49-F238E27FC236}">
                <a16:creationId xmlns:a16="http://schemas.microsoft.com/office/drawing/2014/main" xmlns="" id="{DF73836F-89ED-4A61-8E33-994C4E3A4ACC}"/>
              </a:ext>
            </a:extLst>
          </p:cNvPr>
          <p:cNvPicPr/>
          <p:nvPr/>
        </p:nvPicPr>
        <p:blipFill>
          <a:blip r:embed="rId6" cstate="print"/>
          <a:srcRect l="15663" t="3882" r="6961" b="3213"/>
          <a:stretch>
            <a:fillRect/>
          </a:stretch>
        </p:blipFill>
        <p:spPr bwMode="auto">
          <a:xfrm>
            <a:off x="8337579" y="1902169"/>
            <a:ext cx="704519" cy="707219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F80FDD-4C00-4B7B-A770-798B6C87DEEC}"/>
              </a:ext>
            </a:extLst>
          </p:cNvPr>
          <p:cNvSpPr/>
          <p:nvPr/>
        </p:nvSpPr>
        <p:spPr>
          <a:xfrm>
            <a:off x="4075964" y="1089071"/>
            <a:ext cx="4189725" cy="47136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Образование   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34,2 млн.руб.</a:t>
            </a:r>
          </a:p>
        </p:txBody>
      </p:sp>
      <p:pic>
        <p:nvPicPr>
          <p:cNvPr id="10253" name="Рисунок 16">
            <a:extLst>
              <a:ext uri="{FF2B5EF4-FFF2-40B4-BE49-F238E27FC236}">
                <a16:creationId xmlns:a16="http://schemas.microsoft.com/office/drawing/2014/main" xmlns="" id="{DAA80D0D-7D54-4152-8FED-9D0CD431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14" t="51286" r="35599" b="40933"/>
          <a:stretch>
            <a:fillRect/>
          </a:stretch>
        </p:blipFill>
        <p:spPr bwMode="auto">
          <a:xfrm>
            <a:off x="8318500" y="1206500"/>
            <a:ext cx="7905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ED3451B-7438-4638-9924-F4CD1B19D92E}"/>
              </a:ext>
            </a:extLst>
          </p:cNvPr>
          <p:cNvSpPr/>
          <p:nvPr/>
        </p:nvSpPr>
        <p:spPr>
          <a:xfrm>
            <a:off x="4087594" y="2254205"/>
            <a:ext cx="4230906" cy="7763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Жилье и городская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среда                   10,4 млн.руб.</a:t>
            </a:r>
          </a:p>
        </p:txBody>
      </p:sp>
      <p:pic>
        <p:nvPicPr>
          <p:cNvPr id="10257" name="Рисунок 18">
            <a:extLst>
              <a:ext uri="{FF2B5EF4-FFF2-40B4-BE49-F238E27FC236}">
                <a16:creationId xmlns:a16="http://schemas.microsoft.com/office/drawing/2014/main" xmlns="" id="{A8CA8B22-5F11-400F-8F20-15988EE7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33" t="59982" r="35599" b="32161"/>
          <a:stretch>
            <a:fillRect/>
          </a:stretch>
        </p:blipFill>
        <p:spPr bwMode="auto">
          <a:xfrm>
            <a:off x="8389938" y="276701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F57B104-57C0-4594-AB30-D35FF0154C05}"/>
              </a:ext>
            </a:extLst>
          </p:cNvPr>
          <p:cNvSpPr/>
          <p:nvPr/>
        </p:nvSpPr>
        <p:spPr>
          <a:xfrm>
            <a:off x="4114552" y="4479926"/>
            <a:ext cx="4345880" cy="7286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Туризм и индустрия гостеприимства 15,6 млн. руб.</a:t>
            </a:r>
          </a:p>
        </p:txBody>
      </p:sp>
      <p:pic>
        <p:nvPicPr>
          <p:cNvPr id="10261" name="Рисунок 3">
            <a:extLst>
              <a:ext uri="{FF2B5EF4-FFF2-40B4-BE49-F238E27FC236}">
                <a16:creationId xmlns:a16="http://schemas.microsoft.com/office/drawing/2014/main" xmlns="" id="{39E843FC-33E0-48F4-9F6C-D433E8A4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471988"/>
            <a:ext cx="72866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F51495B-BEBA-43B5-938C-35B1DA31311E}"/>
              </a:ext>
            </a:extLst>
          </p:cNvPr>
          <p:cNvSpPr/>
          <p:nvPr/>
        </p:nvSpPr>
        <p:spPr>
          <a:xfrm>
            <a:off x="4114552" y="3240043"/>
            <a:ext cx="4249986" cy="41914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Демография         1,2 млн.руб.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701FB5A-60CD-47AE-9454-84AB78C754D0}"/>
              </a:ext>
            </a:extLst>
          </p:cNvPr>
          <p:cNvSpPr/>
          <p:nvPr/>
        </p:nvSpPr>
        <p:spPr>
          <a:xfrm>
            <a:off x="4114552" y="3910148"/>
            <a:ext cx="4275386" cy="4077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Культура                0,3 млн.руб.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B7BC3-437B-4A90-9640-3C61940237C4}"/>
              </a:ext>
            </a:extLst>
          </p:cNvPr>
          <p:cNvSpPr txBox="1">
            <a:spLocks/>
          </p:cNvSpPr>
          <p:nvPr/>
        </p:nvSpPr>
        <p:spPr>
          <a:xfrm>
            <a:off x="722376" y="-649224"/>
            <a:ext cx="8229600" cy="12984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районного бюджета социального характера в 2024 году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graphicFrame>
        <p:nvGraphicFramePr>
          <p:cNvPr id="4098" name="Диаграмма 6">
            <a:extLst>
              <a:ext uri="{FF2B5EF4-FFF2-40B4-BE49-F238E27FC236}">
                <a16:creationId xmlns:a16="http://schemas.microsoft.com/office/drawing/2014/main" xmlns="" id="{2DEA9154-04DD-41A9-BAAF-2AE6F587A8DB}"/>
              </a:ext>
            </a:extLst>
          </p:cNvPr>
          <p:cNvGraphicFramePr>
            <a:graphicFrameLocks/>
          </p:cNvGraphicFramePr>
          <p:nvPr/>
        </p:nvGraphicFramePr>
        <p:xfrm>
          <a:off x="-150813" y="2306638"/>
          <a:ext cx="5980113" cy="4602162"/>
        </p:xfrm>
        <a:graphic>
          <a:graphicData uri="http://schemas.openxmlformats.org/presentationml/2006/ole">
            <p:oleObj spid="_x0000_s264199" r:id="rId3" imgW="5980694" imgH="4602879" progId="Excel.Chart.8">
              <p:embed/>
            </p:oleObj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7D0838-2743-4BA3-A036-960C4C8002E3}"/>
              </a:ext>
            </a:extLst>
          </p:cNvPr>
          <p:cNvSpPr txBox="1"/>
          <p:nvPr/>
        </p:nvSpPr>
        <p:spPr>
          <a:xfrm>
            <a:off x="5686425" y="2155825"/>
            <a:ext cx="3170238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Образование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Социальная политика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Культура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Физкультура и спорт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Здравоохранение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FB6A78F-2E4C-4E26-A999-9DEC0CE28AA1}"/>
              </a:ext>
            </a:extLst>
          </p:cNvPr>
          <p:cNvCxnSpPr/>
          <p:nvPr/>
        </p:nvCxnSpPr>
        <p:spPr>
          <a:xfrm>
            <a:off x="5686425" y="2262188"/>
            <a:ext cx="19050" cy="1446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>
            <a:extLst>
              <a:ext uri="{FF2B5EF4-FFF2-40B4-BE49-F238E27FC236}">
                <a16:creationId xmlns:a16="http://schemas.microsoft.com/office/drawing/2014/main" xmlns="" id="{00B091BF-4A22-45A8-813B-133FE5BD2A5D}"/>
              </a:ext>
            </a:extLst>
          </p:cNvPr>
          <p:cNvCxnSpPr/>
          <p:nvPr/>
        </p:nvCxnSpPr>
        <p:spPr>
          <a:xfrm flipV="1">
            <a:off x="4552950" y="2551113"/>
            <a:ext cx="1133475" cy="9413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3">
            <a:extLst>
              <a:ext uri="{FF2B5EF4-FFF2-40B4-BE49-F238E27FC236}">
                <a16:creationId xmlns:a16="http://schemas.microsoft.com/office/drawing/2014/main" xmlns="" id="{79AB156B-310C-479F-B41C-E8BC1FE5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3246438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/>
              <a:t>80,5 %</a:t>
            </a:r>
          </a:p>
        </p:txBody>
      </p:sp>
      <p:sp>
        <p:nvSpPr>
          <p:cNvPr id="4104" name="TextBox 15">
            <a:extLst>
              <a:ext uri="{FF2B5EF4-FFF2-40B4-BE49-F238E27FC236}">
                <a16:creationId xmlns:a16="http://schemas.microsoft.com/office/drawing/2014/main" xmlns="" id="{BF87D649-7BB9-4CFD-8E91-13A7D04F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1938338"/>
            <a:ext cx="1225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/>
              <a:t>1370,3</a:t>
            </a:r>
            <a:endParaRPr lang="ru-RU" altLang="ru-RU" b="1"/>
          </a:p>
          <a:p>
            <a:pPr algn="ctr"/>
            <a:r>
              <a:rPr lang="ru-RU" altLang="ru-RU" b="1"/>
              <a:t>млн.руб.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7D234B-1F30-44BD-B2FC-7E6F5ACD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6" y="332656"/>
            <a:ext cx="8501122" cy="1294557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Распределение расходов 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отраслям в 2024 году</a:t>
            </a:r>
          </a:p>
        </p:txBody>
      </p:sp>
      <p:graphicFrame>
        <p:nvGraphicFramePr>
          <p:cNvPr id="5122" name="Object 31">
            <a:extLst>
              <a:ext uri="{FF2B5EF4-FFF2-40B4-BE49-F238E27FC236}">
                <a16:creationId xmlns:a16="http://schemas.microsoft.com/office/drawing/2014/main" xmlns="" id="{F729625D-8877-4CB7-B8DD-F12B42E1AB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0850" y="1522413"/>
          <a:ext cx="8308975" cy="4884737"/>
        </p:xfrm>
        <a:graphic>
          <a:graphicData uri="http://schemas.openxmlformats.org/presentationml/2006/ole">
            <p:oleObj spid="_x0000_s265223" r:id="rId3" imgW="8309568" imgH="4883319" progId="Excel.Chart.8">
              <p:embed/>
            </p:oleObj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C621D40A-34EA-4C8D-8633-2DC944A5C658}"/>
              </a:ext>
            </a:extLst>
          </p:cNvPr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E5E43AD0-1856-4E53-ADEF-097BBA65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493776"/>
            <a:ext cx="9001156" cy="86868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>Программный бюджет 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2000" b="1" dirty="0"/>
              <a:t>В 2024 году запланировано финансирование расходов по </a:t>
            </a:r>
            <a:r>
              <a:rPr lang="ru-RU" altLang="ru-RU" sz="2400" b="1" dirty="0"/>
              <a:t>26</a:t>
            </a:r>
            <a:r>
              <a:rPr lang="ru-RU" altLang="ru-RU" sz="2000" b="1" dirty="0"/>
              <a:t> муниципальным программам на общую сумму   </a:t>
            </a:r>
            <a:r>
              <a:rPr lang="ru-RU" altLang="ru-RU" sz="2400" b="1" dirty="0"/>
              <a:t>1689,1 </a:t>
            </a:r>
            <a:r>
              <a:rPr lang="ru-RU" altLang="ru-RU" sz="2000" b="1" dirty="0"/>
              <a:t>млн.рублей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5">
            <a:extLst>
              <a:ext uri="{FF2B5EF4-FFF2-40B4-BE49-F238E27FC236}">
                <a16:creationId xmlns:a16="http://schemas.microsoft.com/office/drawing/2014/main" xmlns="" id="{90CFE581-B040-4DE9-AD5C-490AAFD699E5}"/>
              </a:ext>
            </a:extLst>
          </p:cNvPr>
          <p:cNvGraphicFramePr>
            <a:graphicFrameLocks/>
          </p:cNvGraphicFramePr>
          <p:nvPr/>
        </p:nvGraphicFramePr>
        <p:xfrm>
          <a:off x="152400" y="2727325"/>
          <a:ext cx="86201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E218C47D-3E97-40A8-B74C-4B4FA41856D9}"/>
              </a:ext>
            </a:extLst>
          </p:cNvPr>
          <p:cNvSpPr/>
          <p:nvPr/>
        </p:nvSpPr>
        <p:spPr>
          <a:xfrm rot="16200000">
            <a:off x="5337969" y="2924969"/>
            <a:ext cx="617538" cy="1333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TextBox 20">
            <a:extLst>
              <a:ext uri="{FF2B5EF4-FFF2-40B4-BE49-F238E27FC236}">
                <a16:creationId xmlns:a16="http://schemas.microsoft.com/office/drawing/2014/main" xmlns="" id="{5B4D7942-2CD9-4297-AF2B-C59B6B2E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350043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+0,9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1270" name="TextBox 2">
            <a:extLst>
              <a:ext uri="{FF2B5EF4-FFF2-40B4-BE49-F238E27FC236}">
                <a16:creationId xmlns:a16="http://schemas.microsoft.com/office/drawing/2014/main" xmlns="" id="{0620A5E7-3BFB-4219-A442-E045FD32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393950"/>
            <a:ext cx="2168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1503,5млн.руб.</a:t>
            </a:r>
          </a:p>
        </p:txBody>
      </p:sp>
      <p:sp>
        <p:nvSpPr>
          <p:cNvPr id="11271" name="TextBox 12">
            <a:extLst>
              <a:ext uri="{FF2B5EF4-FFF2-40B4-BE49-F238E27FC236}">
                <a16:creationId xmlns:a16="http://schemas.microsoft.com/office/drawing/2014/main" xmlns="" id="{C6EE55FE-559C-4B66-8DAD-2440B8B2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2393950"/>
            <a:ext cx="2168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1702,3 млн.руб.</a:t>
            </a:r>
          </a:p>
        </p:txBody>
      </p:sp>
      <p:sp>
        <p:nvSpPr>
          <p:cNvPr id="11272" name="TextBox 13">
            <a:extLst>
              <a:ext uri="{FF2B5EF4-FFF2-40B4-BE49-F238E27FC236}">
                <a16:creationId xmlns:a16="http://schemas.microsoft.com/office/drawing/2014/main" xmlns="" id="{0085F80C-8BFC-493C-976C-72D2D7F7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743450"/>
            <a:ext cx="12715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1477,6 млн. руб.</a:t>
            </a:r>
          </a:p>
        </p:txBody>
      </p:sp>
      <p:sp>
        <p:nvSpPr>
          <p:cNvPr id="11273" name="TextBox 14">
            <a:extLst>
              <a:ext uri="{FF2B5EF4-FFF2-40B4-BE49-F238E27FC236}">
                <a16:creationId xmlns:a16="http://schemas.microsoft.com/office/drawing/2014/main" xmlns="" id="{71FD2DE4-4B47-47D4-83AE-563371B8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743450"/>
            <a:ext cx="1193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1689,1 млн. руб.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>
            <a:extLst>
              <a:ext uri="{FF2B5EF4-FFF2-40B4-BE49-F238E27FC236}">
                <a16:creationId xmlns:a16="http://schemas.microsoft.com/office/drawing/2014/main" xmlns="" id="{1A327E43-7116-4680-8B6E-7AF1054C49FA}"/>
              </a:ext>
            </a:extLst>
          </p:cNvPr>
          <p:cNvSpPr/>
          <p:nvPr/>
        </p:nvSpPr>
        <p:spPr>
          <a:xfrm>
            <a:off x="4997450" y="2633663"/>
            <a:ext cx="760413" cy="3556000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B2BF75A9-443F-41FC-B86D-57A13556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1557338"/>
            <a:ext cx="8229600" cy="165563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образования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районе»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2292" name="TextBox 11">
            <a:extLst>
              <a:ext uri="{FF2B5EF4-FFF2-40B4-BE49-F238E27FC236}">
                <a16:creationId xmlns:a16="http://schemas.microsoft.com/office/drawing/2014/main" xmlns="" id="{E69439E3-82A2-4893-90F1-D7D3A7CC5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2293" name="TextBox 14">
            <a:extLst>
              <a:ext uri="{FF2B5EF4-FFF2-40B4-BE49-F238E27FC236}">
                <a16:creationId xmlns:a16="http://schemas.microsoft.com/office/drawing/2014/main" xmlns="" id="{0C999C57-3D9D-49DF-BB8B-DB4AC3EB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4379913"/>
            <a:ext cx="98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17,2 %</a:t>
            </a:r>
          </a:p>
        </p:txBody>
      </p:sp>
      <p:sp>
        <p:nvSpPr>
          <p:cNvPr id="12294" name="TextBox 16">
            <a:extLst>
              <a:ext uri="{FF2B5EF4-FFF2-40B4-BE49-F238E27FC236}">
                <a16:creationId xmlns:a16="http://schemas.microsoft.com/office/drawing/2014/main" xmlns="" id="{71F38B7F-B66C-4383-B5FD-72FDF891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4318000"/>
            <a:ext cx="2787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(+120,0 млн.руб.)</a:t>
            </a:r>
          </a:p>
        </p:txBody>
      </p:sp>
      <p:sp>
        <p:nvSpPr>
          <p:cNvPr id="12295" name="TextBox 17">
            <a:extLst>
              <a:ext uri="{FF2B5EF4-FFF2-40B4-BE49-F238E27FC236}">
                <a16:creationId xmlns:a16="http://schemas.microsoft.com/office/drawing/2014/main" xmlns="" id="{B99D1BB7-F371-4A45-AF74-15DA4EB0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2011363"/>
            <a:ext cx="225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818,2 млн.руб.</a:t>
            </a:r>
          </a:p>
        </p:txBody>
      </p:sp>
      <p:sp>
        <p:nvSpPr>
          <p:cNvPr id="12296" name="TextBox 17">
            <a:extLst>
              <a:ext uri="{FF2B5EF4-FFF2-40B4-BE49-F238E27FC236}">
                <a16:creationId xmlns:a16="http://schemas.microsoft.com/office/drawing/2014/main" xmlns="" id="{F56A5F7B-D5B4-45CE-8D79-34ACC57D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81263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698,2млн.руб.</a:t>
            </a:r>
          </a:p>
        </p:txBody>
      </p:sp>
      <p:sp>
        <p:nvSpPr>
          <p:cNvPr id="12297" name="TextBox 17">
            <a:extLst>
              <a:ext uri="{FF2B5EF4-FFF2-40B4-BE49-F238E27FC236}">
                <a16:creationId xmlns:a16="http://schemas.microsoft.com/office/drawing/2014/main" xmlns="" id="{71DF335F-B69C-4A44-85F6-539A9730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6262688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2023 год</a:t>
            </a:r>
          </a:p>
        </p:txBody>
      </p:sp>
      <p:sp>
        <p:nvSpPr>
          <p:cNvPr id="12298" name="TextBox 17">
            <a:extLst>
              <a:ext uri="{FF2B5EF4-FFF2-40B4-BE49-F238E27FC236}">
                <a16:creationId xmlns:a16="http://schemas.microsoft.com/office/drawing/2014/main" xmlns="" id="{1D50CFE2-409D-4111-BB1C-D2733C83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6267450"/>
            <a:ext cx="128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xmlns="" id="{2535572F-FA59-43A3-8F65-4997B3B6010B}"/>
              </a:ext>
            </a:extLst>
          </p:cNvPr>
          <p:cNvSpPr/>
          <p:nvPr/>
        </p:nvSpPr>
        <p:spPr>
          <a:xfrm>
            <a:off x="2414588" y="3044825"/>
            <a:ext cx="758825" cy="3100388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xmlns="" id="{81444768-A1FE-4142-A316-50D93E032A03}"/>
              </a:ext>
            </a:extLst>
          </p:cNvPr>
          <p:cNvSpPr/>
          <p:nvPr/>
        </p:nvSpPr>
        <p:spPr>
          <a:xfrm rot="16200000">
            <a:off x="4895851" y="5059362"/>
            <a:ext cx="958850" cy="4984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xmlns="" id="{8E29BE26-C4CC-4DBC-B25A-74F562E504FA}"/>
              </a:ext>
            </a:extLst>
          </p:cNvPr>
          <p:cNvSpPr/>
          <p:nvPr/>
        </p:nvSpPr>
        <p:spPr>
          <a:xfrm>
            <a:off x="5291138" y="2986088"/>
            <a:ext cx="768350" cy="3348037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B5322B4E-4B24-492A-86B8-D4DFE647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59"/>
            <a:ext cx="8229600" cy="1976091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социальной защиты населения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районе»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3316" name="TextBox 11">
            <a:extLst>
              <a:ext uri="{FF2B5EF4-FFF2-40B4-BE49-F238E27FC236}">
                <a16:creationId xmlns:a16="http://schemas.microsoft.com/office/drawing/2014/main" xmlns="" id="{C5CBD243-CFCF-40D6-B26D-3D356FED9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3317" name="TextBox 14">
            <a:extLst>
              <a:ext uri="{FF2B5EF4-FFF2-40B4-BE49-F238E27FC236}">
                <a16:creationId xmlns:a16="http://schemas.microsoft.com/office/drawing/2014/main" xmlns="" id="{5D2D0BCD-873D-4AC6-8172-409388CC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608513"/>
            <a:ext cx="98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+6,1%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xmlns="" id="{A8D9FC54-2EFC-4DF8-B7B0-030BB7F3D64C}"/>
              </a:ext>
            </a:extLst>
          </p:cNvPr>
          <p:cNvSpPr/>
          <p:nvPr/>
        </p:nvSpPr>
        <p:spPr>
          <a:xfrm rot="16200000">
            <a:off x="5246687" y="5183188"/>
            <a:ext cx="925513" cy="5222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TextBox 16">
            <a:extLst>
              <a:ext uri="{FF2B5EF4-FFF2-40B4-BE49-F238E27FC236}">
                <a16:creationId xmlns:a16="http://schemas.microsoft.com/office/drawing/2014/main" xmlns="" id="{048286A4-EC1E-4F24-AF5B-131E7B3C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548188"/>
            <a:ext cx="2381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(+15,3 млн.руб.)</a:t>
            </a:r>
          </a:p>
        </p:txBody>
      </p:sp>
      <p:sp>
        <p:nvSpPr>
          <p:cNvPr id="13320" name="TextBox 17">
            <a:extLst>
              <a:ext uri="{FF2B5EF4-FFF2-40B4-BE49-F238E27FC236}">
                <a16:creationId xmlns:a16="http://schemas.microsoft.com/office/drawing/2014/main" xmlns="" id="{8E97D1ED-BD50-4F44-AE02-25160F02E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24125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264,8 млн.руб.</a:t>
            </a:r>
          </a:p>
        </p:txBody>
      </p:sp>
      <p:sp>
        <p:nvSpPr>
          <p:cNvPr id="13321" name="TextBox 17">
            <a:extLst>
              <a:ext uri="{FF2B5EF4-FFF2-40B4-BE49-F238E27FC236}">
                <a16:creationId xmlns:a16="http://schemas.microsoft.com/office/drawing/2014/main" xmlns="" id="{B1F2BFAB-CA58-49EA-9292-3AC72509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2524125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249,5млн.руб.</a:t>
            </a:r>
          </a:p>
        </p:txBody>
      </p:sp>
      <p:sp>
        <p:nvSpPr>
          <p:cNvPr id="13322" name="TextBox 17">
            <a:extLst>
              <a:ext uri="{FF2B5EF4-FFF2-40B4-BE49-F238E27FC236}">
                <a16:creationId xmlns:a16="http://schemas.microsoft.com/office/drawing/2014/main" xmlns="" id="{C3902822-F83A-4DA4-8837-AF3BE2A2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6342063"/>
            <a:ext cx="131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2023 год</a:t>
            </a:r>
          </a:p>
        </p:txBody>
      </p:sp>
      <p:sp>
        <p:nvSpPr>
          <p:cNvPr id="13323" name="TextBox 17">
            <a:extLst>
              <a:ext uri="{FF2B5EF4-FFF2-40B4-BE49-F238E27FC236}">
                <a16:creationId xmlns:a16="http://schemas.microsoft.com/office/drawing/2014/main" xmlns="" id="{D3798D82-78CD-4AF4-AF31-A1DDC64A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6342063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xmlns="" id="{4D45E378-A005-41FA-BD20-BADF069E77E4}"/>
              </a:ext>
            </a:extLst>
          </p:cNvPr>
          <p:cNvSpPr/>
          <p:nvPr/>
        </p:nvSpPr>
        <p:spPr>
          <a:xfrm>
            <a:off x="2574925" y="3101975"/>
            <a:ext cx="768350" cy="3240088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>
            <a:extLst>
              <a:ext uri="{FF2B5EF4-FFF2-40B4-BE49-F238E27FC236}">
                <a16:creationId xmlns:a16="http://schemas.microsoft.com/office/drawing/2014/main" xmlns="" id="{128281EF-69BF-4B5D-834D-3A2F374A4ED2}"/>
              </a:ext>
            </a:extLst>
          </p:cNvPr>
          <p:cNvSpPr/>
          <p:nvPr/>
        </p:nvSpPr>
        <p:spPr>
          <a:xfrm>
            <a:off x="1949450" y="2562225"/>
            <a:ext cx="968375" cy="3778250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xmlns="" id="{0F5408EF-C830-44B2-8E47-0D4D58A5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C4E8AAE-6A32-4167-9723-D1D0D80A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1550034"/>
            <a:ext cx="8229600" cy="199167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по жилищно-коммунальному хозяйству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xmlns="" id="{4A306754-D8F1-4FC7-A983-C445271CA6F9}"/>
              </a:ext>
            </a:extLst>
          </p:cNvPr>
          <p:cNvSpPr/>
          <p:nvPr/>
        </p:nvSpPr>
        <p:spPr>
          <a:xfrm rot="5400000">
            <a:off x="1778000" y="5065713"/>
            <a:ext cx="1327150" cy="7048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xmlns="" id="{17F201BB-1AE6-400F-A4E9-862CBEDA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781175"/>
            <a:ext cx="213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38,6 млн.руб.</a:t>
            </a:r>
          </a:p>
        </p:txBody>
      </p:sp>
      <p:sp>
        <p:nvSpPr>
          <p:cNvPr id="14343" name="TextBox 6">
            <a:extLst>
              <a:ext uri="{FF2B5EF4-FFF2-40B4-BE49-F238E27FC236}">
                <a16:creationId xmlns:a16="http://schemas.microsoft.com/office/drawing/2014/main" xmlns="" id="{AE87A435-866A-43F4-A2D9-23B510BDF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4051300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-58,4 %</a:t>
            </a:r>
          </a:p>
        </p:txBody>
      </p:sp>
      <p:sp>
        <p:nvSpPr>
          <p:cNvPr id="14344" name="TextBox 8">
            <a:extLst>
              <a:ext uri="{FF2B5EF4-FFF2-40B4-BE49-F238E27FC236}">
                <a16:creationId xmlns:a16="http://schemas.microsoft.com/office/drawing/2014/main" xmlns="" id="{1734E25A-F8C9-45C0-813E-5B53096F0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2193925"/>
            <a:ext cx="234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(-54,2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млн.руб.)</a:t>
            </a:r>
          </a:p>
        </p:txBody>
      </p:sp>
      <p:sp>
        <p:nvSpPr>
          <p:cNvPr id="14345" name="TextBox 10">
            <a:extLst>
              <a:ext uri="{FF2B5EF4-FFF2-40B4-BE49-F238E27FC236}">
                <a16:creationId xmlns:a16="http://schemas.microsoft.com/office/drawing/2014/main" xmlns="" id="{1AF0336A-6E41-4955-AA3D-744E1C39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2368550"/>
            <a:ext cx="348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«Обеспечение доступным и комфортным жильем и коммунальными услугами»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5BF76AC-F2EC-4C5F-8A7D-E1D9A6457DD4}"/>
              </a:ext>
            </a:extLst>
          </p:cNvPr>
          <p:cNvSpPr/>
          <p:nvPr/>
        </p:nvSpPr>
        <p:spPr>
          <a:xfrm>
            <a:off x="7443788" y="2571750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47" name="TextBox 12">
            <a:extLst>
              <a:ext uri="{FF2B5EF4-FFF2-40B4-BE49-F238E27FC236}">
                <a16:creationId xmlns:a16="http://schemas.microsoft.com/office/drawing/2014/main" xmlns="" id="{E5EBD483-C2AA-4480-88F2-03ACCAB07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655888"/>
            <a:ext cx="142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25,1</a:t>
            </a:r>
          </a:p>
          <a:p>
            <a:pPr algn="ctr"/>
            <a:r>
              <a:rPr lang="ru-RU" altLang="ru-RU" sz="2000" b="1"/>
              <a:t>млн.руб.</a:t>
            </a:r>
          </a:p>
        </p:txBody>
      </p:sp>
      <p:sp>
        <p:nvSpPr>
          <p:cNvPr id="14348" name="TextBox 16">
            <a:extLst>
              <a:ext uri="{FF2B5EF4-FFF2-40B4-BE49-F238E27FC236}">
                <a16:creationId xmlns:a16="http://schemas.microsoft.com/office/drawing/2014/main" xmlns="" id="{3603F4D4-D8A4-4153-B17F-F0E65EAB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3871913"/>
            <a:ext cx="3482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«Формирование современной городской среды»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F3783337-9B5D-47AC-81F6-66CDD105A231}"/>
              </a:ext>
            </a:extLst>
          </p:cNvPr>
          <p:cNvSpPr/>
          <p:nvPr/>
        </p:nvSpPr>
        <p:spPr>
          <a:xfrm>
            <a:off x="7443788" y="3844925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50" name="TextBox 13">
            <a:extLst>
              <a:ext uri="{FF2B5EF4-FFF2-40B4-BE49-F238E27FC236}">
                <a16:creationId xmlns:a16="http://schemas.microsoft.com/office/drawing/2014/main" xmlns="" id="{A9B2CD2C-4753-4EFB-B5B1-D842A5F6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3908425"/>
            <a:ext cx="130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10,4</a:t>
            </a:r>
          </a:p>
          <a:p>
            <a:pPr algn="ctr"/>
            <a:r>
              <a:rPr lang="ru-RU" altLang="ru-RU" sz="2000" b="1"/>
              <a:t>млн.руб</a:t>
            </a:r>
          </a:p>
        </p:txBody>
      </p:sp>
      <p:sp>
        <p:nvSpPr>
          <p:cNvPr id="14351" name="TextBox 19">
            <a:extLst>
              <a:ext uri="{FF2B5EF4-FFF2-40B4-BE49-F238E27FC236}">
                <a16:creationId xmlns:a16="http://schemas.microsoft.com/office/drawing/2014/main" xmlns="" id="{66C9EC36-DC27-44F2-81A0-3D9C8A6A1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5167313"/>
            <a:ext cx="3482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«Чистая вода»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B8B18AE-6599-470D-8748-1D0B2530B10F}"/>
              </a:ext>
            </a:extLst>
          </p:cNvPr>
          <p:cNvSpPr/>
          <p:nvPr/>
        </p:nvSpPr>
        <p:spPr>
          <a:xfrm>
            <a:off x="7443788" y="5167313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53" name="TextBox 14">
            <a:extLst>
              <a:ext uri="{FF2B5EF4-FFF2-40B4-BE49-F238E27FC236}">
                <a16:creationId xmlns:a16="http://schemas.microsoft.com/office/drawing/2014/main" xmlns="" id="{1D064CE4-B052-481C-A882-6ECBCF34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5237163"/>
            <a:ext cx="130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3,1</a:t>
            </a:r>
          </a:p>
          <a:p>
            <a:pPr algn="ctr"/>
            <a:r>
              <a:rPr lang="ru-RU" altLang="ru-RU" sz="2000" b="1"/>
              <a:t>млн.руб.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xmlns="" id="{9F7BF35E-425C-4180-AA15-65E8663684C9}"/>
              </a:ext>
            </a:extLst>
          </p:cNvPr>
          <p:cNvSpPr/>
          <p:nvPr/>
        </p:nvSpPr>
        <p:spPr>
          <a:xfrm>
            <a:off x="4344988" y="3155950"/>
            <a:ext cx="788987" cy="3130550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3B3EB8B9-C53F-496C-8E77-9339448D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4" y="1292226"/>
            <a:ext cx="8229600" cy="1951037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культуры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районе»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5364" name="TextBox 11">
            <a:extLst>
              <a:ext uri="{FF2B5EF4-FFF2-40B4-BE49-F238E27FC236}">
                <a16:creationId xmlns:a16="http://schemas.microsoft.com/office/drawing/2014/main" xmlns="" id="{847F0E65-2B8F-4EBD-B69B-1691D7F3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5365" name="TextBox 14">
            <a:extLst>
              <a:ext uri="{FF2B5EF4-FFF2-40B4-BE49-F238E27FC236}">
                <a16:creationId xmlns:a16="http://schemas.microsoft.com/office/drawing/2014/main" xmlns="" id="{BC1C949F-61D2-4961-B0CD-24D76444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295775"/>
            <a:ext cx="1166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+169,5%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xmlns="" id="{FDF54449-36FA-4EE6-9DB8-86297C5CB4F8}"/>
              </a:ext>
            </a:extLst>
          </p:cNvPr>
          <p:cNvSpPr/>
          <p:nvPr/>
        </p:nvSpPr>
        <p:spPr>
          <a:xfrm rot="16200000">
            <a:off x="4165600" y="4895850"/>
            <a:ext cx="1041400" cy="558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7" name="TextBox 16">
            <a:extLst>
              <a:ext uri="{FF2B5EF4-FFF2-40B4-BE49-F238E27FC236}">
                <a16:creationId xmlns:a16="http://schemas.microsoft.com/office/drawing/2014/main" xmlns="" id="{811FA673-EB6F-4FB5-B72D-C1EBC0AAB52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24550" y="4643438"/>
            <a:ext cx="2235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(+69,5млн.руб.)</a:t>
            </a:r>
          </a:p>
        </p:txBody>
      </p:sp>
      <p:sp>
        <p:nvSpPr>
          <p:cNvPr id="15368" name="TextBox 17">
            <a:extLst>
              <a:ext uri="{FF2B5EF4-FFF2-40B4-BE49-F238E27FC236}">
                <a16:creationId xmlns:a16="http://schemas.microsoft.com/office/drawing/2014/main" xmlns="" id="{4EB5C59E-CD14-4930-9DC6-80EF13A17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63230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2023 год</a:t>
            </a:r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xmlns="" id="{3B99B64A-7E33-4A54-A2E8-E1EFF222F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3833813"/>
            <a:ext cx="2281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41,0 млн.руб.</a:t>
            </a:r>
          </a:p>
        </p:txBody>
      </p:sp>
      <p:sp>
        <p:nvSpPr>
          <p:cNvPr id="15370" name="TextBox 17">
            <a:extLst>
              <a:ext uri="{FF2B5EF4-FFF2-40B4-BE49-F238E27FC236}">
                <a16:creationId xmlns:a16="http://schemas.microsoft.com/office/drawing/2014/main" xmlns="" id="{CE0A9800-C0FE-4B7B-8EEF-76918050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2322513"/>
            <a:ext cx="211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110,5млн.руб.</a:t>
            </a:r>
          </a:p>
        </p:txBody>
      </p:sp>
      <p:sp>
        <p:nvSpPr>
          <p:cNvPr id="15371" name="TextBox 17">
            <a:extLst>
              <a:ext uri="{FF2B5EF4-FFF2-40B4-BE49-F238E27FC236}">
                <a16:creationId xmlns:a16="http://schemas.microsoft.com/office/drawing/2014/main" xmlns="" id="{D996F5F5-15C2-4D3C-802E-8FE8548A0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323013"/>
            <a:ext cx="136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xmlns="" id="{7D65658D-BDEB-4239-9E67-189D311D15F4}"/>
              </a:ext>
            </a:extLst>
          </p:cNvPr>
          <p:cNvSpPr/>
          <p:nvPr/>
        </p:nvSpPr>
        <p:spPr>
          <a:xfrm>
            <a:off x="2185988" y="4829175"/>
            <a:ext cx="788987" cy="14573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Бюджет – это план доходов и расходов на определенный период.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30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xmlns="" id="{241AF966-8B83-4790-980E-DDF522674C62}"/>
              </a:ext>
            </a:extLst>
          </p:cNvPr>
          <p:cNvSpPr/>
          <p:nvPr/>
        </p:nvSpPr>
        <p:spPr>
          <a:xfrm>
            <a:off x="5365750" y="2595563"/>
            <a:ext cx="822325" cy="3709987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DAA23829-F511-4915-8D59-17371A4B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4" y="777558"/>
            <a:ext cx="8229600" cy="258159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физической культуры и спорта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Еткульском муниципальном районе»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6388" name="TextBox 11">
            <a:extLst>
              <a:ext uri="{FF2B5EF4-FFF2-40B4-BE49-F238E27FC236}">
                <a16:creationId xmlns:a16="http://schemas.microsoft.com/office/drawing/2014/main" xmlns="" id="{1E1F5477-C029-478D-8811-3B08EE03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6389" name="TextBox 14">
            <a:extLst>
              <a:ext uri="{FF2B5EF4-FFF2-40B4-BE49-F238E27FC236}">
                <a16:creationId xmlns:a16="http://schemas.microsoft.com/office/drawing/2014/main" xmlns="" id="{6F802C34-CD45-47FE-B5A0-1C2E208C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4741863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+119,9%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xmlns="" id="{DDBF8506-47DF-4569-8ECE-61DA48830633}"/>
              </a:ext>
            </a:extLst>
          </p:cNvPr>
          <p:cNvSpPr/>
          <p:nvPr/>
        </p:nvSpPr>
        <p:spPr>
          <a:xfrm rot="16200000">
            <a:off x="5495132" y="5344318"/>
            <a:ext cx="609600" cy="5191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TextBox 16">
            <a:extLst>
              <a:ext uri="{FF2B5EF4-FFF2-40B4-BE49-F238E27FC236}">
                <a16:creationId xmlns:a16="http://schemas.microsoft.com/office/drawing/2014/main" xmlns="" id="{CD260A00-6508-4F4A-9927-694B7D2F88B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11925" y="4741863"/>
            <a:ext cx="2449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(+85,5 млн.руб.)</a:t>
            </a:r>
          </a:p>
        </p:txBody>
      </p:sp>
      <p:sp>
        <p:nvSpPr>
          <p:cNvPr id="16392" name="TextBox 17">
            <a:extLst>
              <a:ext uri="{FF2B5EF4-FFF2-40B4-BE49-F238E27FC236}">
                <a16:creationId xmlns:a16="http://schemas.microsoft.com/office/drawing/2014/main" xmlns="" id="{D55EC8E4-8C29-47B8-835E-A3F791DFE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133600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156,8 млн.руб.</a:t>
            </a:r>
          </a:p>
        </p:txBody>
      </p:sp>
      <p:sp>
        <p:nvSpPr>
          <p:cNvPr id="16393" name="TextBox 17">
            <a:extLst>
              <a:ext uri="{FF2B5EF4-FFF2-40B4-BE49-F238E27FC236}">
                <a16:creationId xmlns:a16="http://schemas.microsoft.com/office/drawing/2014/main" xmlns="" id="{9E89FA4C-DB9E-4710-AC3A-C6AE13E49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6369050"/>
            <a:ext cx="128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16394" name="TextBox 17">
            <a:extLst>
              <a:ext uri="{FF2B5EF4-FFF2-40B4-BE49-F238E27FC236}">
                <a16:creationId xmlns:a16="http://schemas.microsoft.com/office/drawing/2014/main" xmlns="" id="{E6BD34B8-D670-4AA1-AF5A-74DD1BDAC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305550"/>
            <a:ext cx="129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2023 год</a:t>
            </a:r>
          </a:p>
        </p:txBody>
      </p:sp>
      <p:sp>
        <p:nvSpPr>
          <p:cNvPr id="16395" name="TextBox 17">
            <a:extLst>
              <a:ext uri="{FF2B5EF4-FFF2-40B4-BE49-F238E27FC236}">
                <a16:creationId xmlns:a16="http://schemas.microsoft.com/office/drawing/2014/main" xmlns="" id="{BC66C521-F366-4533-8E9A-AB0EB7CBA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3422650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71,3 млн.руб.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xmlns="" id="{0603644F-D66A-49C5-882F-F0963DB51339}"/>
              </a:ext>
            </a:extLst>
          </p:cNvPr>
          <p:cNvSpPr/>
          <p:nvPr/>
        </p:nvSpPr>
        <p:spPr>
          <a:xfrm>
            <a:off x="3082925" y="3884613"/>
            <a:ext cx="711200" cy="2465387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Цилиндр 30">
            <a:extLst>
              <a:ext uri="{FF2B5EF4-FFF2-40B4-BE49-F238E27FC236}">
                <a16:creationId xmlns:a16="http://schemas.microsoft.com/office/drawing/2014/main" xmlns="" id="{7B2FF5B8-B974-4AA0-BAAC-D3035FCE1150}"/>
              </a:ext>
            </a:extLst>
          </p:cNvPr>
          <p:cNvSpPr/>
          <p:nvPr/>
        </p:nvSpPr>
        <p:spPr>
          <a:xfrm>
            <a:off x="7691438" y="2528888"/>
            <a:ext cx="909637" cy="258762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Цилиндр 29">
            <a:extLst>
              <a:ext uri="{FF2B5EF4-FFF2-40B4-BE49-F238E27FC236}">
                <a16:creationId xmlns:a16="http://schemas.microsoft.com/office/drawing/2014/main" xmlns="" id="{C755CF95-AC0C-4AFA-A4E5-8E38D95B34F2}"/>
              </a:ext>
            </a:extLst>
          </p:cNvPr>
          <p:cNvSpPr/>
          <p:nvPr/>
        </p:nvSpPr>
        <p:spPr>
          <a:xfrm>
            <a:off x="5340350" y="2479675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Цилиндр 28">
            <a:extLst>
              <a:ext uri="{FF2B5EF4-FFF2-40B4-BE49-F238E27FC236}">
                <a16:creationId xmlns:a16="http://schemas.microsoft.com/office/drawing/2014/main" xmlns="" id="{F0C2C74D-040C-4E98-AEB8-C9467FA1F450}"/>
              </a:ext>
            </a:extLst>
          </p:cNvPr>
          <p:cNvSpPr/>
          <p:nvPr/>
        </p:nvSpPr>
        <p:spPr>
          <a:xfrm>
            <a:off x="29051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xmlns="" id="{FD59C199-B68B-436F-A6C6-3C78421B9080}"/>
              </a:ext>
            </a:extLst>
          </p:cNvPr>
          <p:cNvSpPr/>
          <p:nvPr/>
        </p:nvSpPr>
        <p:spPr>
          <a:xfrm>
            <a:off x="6572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xmlns="" id="{9A57CCEC-5428-44BB-9EEE-4EAB5721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5302250"/>
            <a:ext cx="2395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Патриотическое воспитание молодых граждан</a:t>
            </a:r>
          </a:p>
        </p:txBody>
      </p:sp>
      <p:sp>
        <p:nvSpPr>
          <p:cNvPr id="17415" name="TextBox 8">
            <a:extLst>
              <a:ext uri="{FF2B5EF4-FFF2-40B4-BE49-F238E27FC236}">
                <a16:creationId xmlns:a16="http://schemas.microsoft.com/office/drawing/2014/main" xmlns="" id="{B74B2C8D-2A84-4AC1-8D9F-3A4E35D74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57788"/>
            <a:ext cx="249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Профилактика безнадзорности и правонарушений несовершеннолетних</a:t>
            </a:r>
          </a:p>
        </p:txBody>
      </p:sp>
      <p:sp>
        <p:nvSpPr>
          <p:cNvPr id="17416" name="TextBox 9">
            <a:extLst>
              <a:ext uri="{FF2B5EF4-FFF2-40B4-BE49-F238E27FC236}">
                <a16:creationId xmlns:a16="http://schemas.microsoft.com/office/drawing/2014/main" xmlns="" id="{8ACA2F3E-31A9-446F-853B-E0208EC3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260975"/>
            <a:ext cx="2500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Противодействие распространению наркомании</a:t>
            </a:r>
          </a:p>
        </p:txBody>
      </p:sp>
      <p:sp>
        <p:nvSpPr>
          <p:cNvPr id="17417" name="TextBox 10">
            <a:extLst>
              <a:ext uri="{FF2B5EF4-FFF2-40B4-BE49-F238E27FC236}">
                <a16:creationId xmlns:a16="http://schemas.microsoft.com/office/drawing/2014/main" xmlns="" id="{12CD08F2-D8C8-4DB3-B00D-98AA93100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5434013"/>
            <a:ext cx="2498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Молодежная политика</a:t>
            </a:r>
          </a:p>
        </p:txBody>
      </p:sp>
      <p:sp>
        <p:nvSpPr>
          <p:cNvPr id="17418" name="TextBox 11">
            <a:extLst>
              <a:ext uri="{FF2B5EF4-FFF2-40B4-BE49-F238E27FC236}">
                <a16:creationId xmlns:a16="http://schemas.microsoft.com/office/drawing/2014/main" xmlns="" id="{2F2E8A96-D4BA-4502-B69D-096B40C7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431925"/>
            <a:ext cx="200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60,0 тыс.руб</a:t>
            </a:r>
            <a:r>
              <a:rPr lang="ru-RU" altLang="ru-RU"/>
              <a:t>.</a:t>
            </a:r>
          </a:p>
        </p:txBody>
      </p:sp>
      <p:sp>
        <p:nvSpPr>
          <p:cNvPr id="17419" name="TextBox 12">
            <a:extLst>
              <a:ext uri="{FF2B5EF4-FFF2-40B4-BE49-F238E27FC236}">
                <a16:creationId xmlns:a16="http://schemas.microsoft.com/office/drawing/2014/main" xmlns="" id="{11217EDA-79D5-40A0-8632-382E0A9F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1412875"/>
            <a:ext cx="227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270,2 тыс.руб.</a:t>
            </a:r>
          </a:p>
        </p:txBody>
      </p:sp>
      <p:sp>
        <p:nvSpPr>
          <p:cNvPr id="17420" name="TextBox 13">
            <a:extLst>
              <a:ext uri="{FF2B5EF4-FFF2-40B4-BE49-F238E27FC236}">
                <a16:creationId xmlns:a16="http://schemas.microsoft.com/office/drawing/2014/main" xmlns="" id="{7D837E34-E6AE-4E2A-A157-E072E75D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1431925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264,0 тыс.руб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1" name="TextBox 14">
            <a:extLst>
              <a:ext uri="{FF2B5EF4-FFF2-40B4-BE49-F238E27FC236}">
                <a16:creationId xmlns:a16="http://schemas.microsoft.com/office/drawing/2014/main" xmlns="" id="{A21C8DBD-20A0-400D-980A-4BB165B92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385888"/>
            <a:ext cx="246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1071,1 тыс.руб.</a:t>
            </a:r>
          </a:p>
        </p:txBody>
      </p:sp>
      <p:sp>
        <p:nvSpPr>
          <p:cNvPr id="17422" name="TextBox 16">
            <a:extLst>
              <a:ext uri="{FF2B5EF4-FFF2-40B4-BE49-F238E27FC236}">
                <a16:creationId xmlns:a16="http://schemas.microsoft.com/office/drawing/2014/main" xmlns="" id="{5BAFD945-851C-49FA-96E8-FB331E4FC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3313113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13,5 % </a:t>
            </a:r>
            <a:endParaRPr lang="ru-RU" altLang="ru-RU"/>
          </a:p>
        </p:txBody>
      </p:sp>
      <p:sp>
        <p:nvSpPr>
          <p:cNvPr id="17423" name="TextBox 17">
            <a:extLst>
              <a:ext uri="{FF2B5EF4-FFF2-40B4-BE49-F238E27FC236}">
                <a16:creationId xmlns:a16="http://schemas.microsoft.com/office/drawing/2014/main" xmlns="" id="{535E7C7E-0CDD-4CC5-A923-A4BB24BA6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00" y="337978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20,5 % </a:t>
            </a:r>
            <a:endParaRPr lang="ru-RU" altLang="ru-RU"/>
          </a:p>
        </p:txBody>
      </p:sp>
      <p:sp>
        <p:nvSpPr>
          <p:cNvPr id="17424" name="TextBox 18">
            <a:extLst>
              <a:ext uri="{FF2B5EF4-FFF2-40B4-BE49-F238E27FC236}">
                <a16:creationId xmlns:a16="http://schemas.microsoft.com/office/drawing/2014/main" xmlns="" id="{1029D53C-EABC-4F52-B140-0024BA77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3313113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9,9 % </a:t>
            </a:r>
            <a:endParaRPr lang="ru-RU" alt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xmlns="" id="{0E0DBF5A-6FBD-4A97-82E0-C380702F50FE}"/>
              </a:ext>
            </a:extLst>
          </p:cNvPr>
          <p:cNvSpPr/>
          <p:nvPr/>
        </p:nvSpPr>
        <p:spPr>
          <a:xfrm rot="16200000">
            <a:off x="599281" y="3955257"/>
            <a:ext cx="1031875" cy="5857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xmlns="" id="{712DE764-F79A-434B-AF0D-3F49A2A0C1DB}"/>
              </a:ext>
            </a:extLst>
          </p:cNvPr>
          <p:cNvSpPr/>
          <p:nvPr/>
        </p:nvSpPr>
        <p:spPr>
          <a:xfrm rot="16200000">
            <a:off x="2897982" y="3963194"/>
            <a:ext cx="1033462" cy="6032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xmlns="" id="{30B0FEBE-667B-4CE3-A741-4648279E5937}"/>
              </a:ext>
            </a:extLst>
          </p:cNvPr>
          <p:cNvSpPr/>
          <p:nvPr/>
        </p:nvSpPr>
        <p:spPr>
          <a:xfrm rot="16200000">
            <a:off x="5292725" y="4041775"/>
            <a:ext cx="1031875" cy="5937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8" name="TextBox 26">
            <a:extLst>
              <a:ext uri="{FF2B5EF4-FFF2-40B4-BE49-F238E27FC236}">
                <a16:creationId xmlns:a16="http://schemas.microsoft.com/office/drawing/2014/main" xmlns="" id="{916DF1E9-D398-4FCF-97D6-829BED581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1966913"/>
            <a:ext cx="2571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(+32,1 тыс.руб.)</a:t>
            </a:r>
          </a:p>
        </p:txBody>
      </p:sp>
      <p:sp>
        <p:nvSpPr>
          <p:cNvPr id="17429" name="TextBox 27">
            <a:extLst>
              <a:ext uri="{FF2B5EF4-FFF2-40B4-BE49-F238E27FC236}">
                <a16:creationId xmlns:a16="http://schemas.microsoft.com/office/drawing/2014/main" xmlns="" id="{74A20EA3-5A13-48C4-96E3-6E697EF3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1966913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(+45,0 тыс.руб.)</a:t>
            </a:r>
          </a:p>
        </p:txBody>
      </p:sp>
      <p:sp>
        <p:nvSpPr>
          <p:cNvPr id="17430" name="TextBox 28">
            <a:extLst>
              <a:ext uri="{FF2B5EF4-FFF2-40B4-BE49-F238E27FC236}">
                <a16:creationId xmlns:a16="http://schemas.microsoft.com/office/drawing/2014/main" xmlns="" id="{E6B08D29-3870-450D-8EE9-6FF5E07F6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966913"/>
            <a:ext cx="2354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(+168,0 тыс.руб.)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86123C47-FC5F-400C-82AE-6C568C2C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26759"/>
            <a:ext cx="8229600" cy="888809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по работе с молодежью</a:t>
            </a:r>
            <a:endParaRPr lang="ru-RU" altLang="ru-R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E587A2-29B5-4BA5-BC96-017AE0D68AC6}"/>
              </a:ext>
            </a:extLst>
          </p:cNvPr>
          <p:cNvSpPr txBox="1"/>
          <p:nvPr/>
        </p:nvSpPr>
        <p:spPr>
          <a:xfrm>
            <a:off x="214282" y="-34805"/>
            <a:ext cx="871543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Финансовая помощь сельским поселениям из районного и областного бюджетов на выполнение собственных полномочий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6146" name="Диаграмма 15">
            <a:extLst>
              <a:ext uri="{FF2B5EF4-FFF2-40B4-BE49-F238E27FC236}">
                <a16:creationId xmlns:a16="http://schemas.microsoft.com/office/drawing/2014/main" xmlns="" id="{81909B8D-FB49-4041-8CEA-0ED38874B9A8}"/>
              </a:ext>
            </a:extLst>
          </p:cNvPr>
          <p:cNvGraphicFramePr>
            <a:graphicFrameLocks/>
          </p:cNvGraphicFramePr>
          <p:nvPr/>
        </p:nvGraphicFramePr>
        <p:xfrm>
          <a:off x="-146050" y="1473200"/>
          <a:ext cx="9290050" cy="5268913"/>
        </p:xfrm>
        <a:graphic>
          <a:graphicData uri="http://schemas.openxmlformats.org/presentationml/2006/ole">
            <p:oleObj spid="_x0000_s266247" r:id="rId3" imgW="9291109" imgH="5267401" progId="Excel.Chart.8">
              <p:embed/>
            </p:oleObj>
          </a:graphicData>
        </a:graphic>
      </p:graphicFrame>
      <p:sp>
        <p:nvSpPr>
          <p:cNvPr id="6148" name="TextBox 16">
            <a:extLst>
              <a:ext uri="{FF2B5EF4-FFF2-40B4-BE49-F238E27FC236}">
                <a16:creationId xmlns:a16="http://schemas.microsoft.com/office/drawing/2014/main" xmlns="" id="{89403F84-9A60-4736-98EF-662F9FD9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024063"/>
            <a:ext cx="223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46,3 млн. руб.</a:t>
            </a:r>
          </a:p>
        </p:txBody>
      </p:sp>
      <p:sp>
        <p:nvSpPr>
          <p:cNvPr id="6149" name="TextBox 41">
            <a:extLst>
              <a:ext uri="{FF2B5EF4-FFF2-40B4-BE49-F238E27FC236}">
                <a16:creationId xmlns:a16="http://schemas.microsoft.com/office/drawing/2014/main" xmlns="" id="{A44723B3-96E4-4A03-9826-905F08D02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727575"/>
            <a:ext cx="194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22,8 </a:t>
            </a:r>
          </a:p>
          <a:p>
            <a:pPr 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</p:txBody>
      </p:sp>
      <p:sp>
        <p:nvSpPr>
          <p:cNvPr id="6150" name="TextBox 47">
            <a:extLst>
              <a:ext uri="{FF2B5EF4-FFF2-40B4-BE49-F238E27FC236}">
                <a16:creationId xmlns:a16="http://schemas.microsoft.com/office/drawing/2014/main" xmlns="" id="{D471067B-DD37-498B-B634-5C7C052AA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3429000"/>
            <a:ext cx="1819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+10,4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6151" name="TextBox 48">
            <a:extLst>
              <a:ext uri="{FF2B5EF4-FFF2-40B4-BE49-F238E27FC236}">
                <a16:creationId xmlns:a16="http://schemas.microsoft.com/office/drawing/2014/main" xmlns="" id="{0EEF9026-948B-468C-96C3-65C76086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4217988"/>
            <a:ext cx="194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+22,5 %</a:t>
            </a:r>
          </a:p>
        </p:txBody>
      </p:sp>
      <p:sp>
        <p:nvSpPr>
          <p:cNvPr id="6152" name="TextBox 3">
            <a:extLst>
              <a:ext uri="{FF2B5EF4-FFF2-40B4-BE49-F238E27FC236}">
                <a16:creationId xmlns:a16="http://schemas.microsoft.com/office/drawing/2014/main" xmlns="" id="{E58FF8C4-003C-45D7-90F8-4C9FF148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3700"/>
            <a:ext cx="1220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Млн.руб.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Цилиндр 25">
            <a:extLst>
              <a:ext uri="{FF2B5EF4-FFF2-40B4-BE49-F238E27FC236}">
                <a16:creationId xmlns:a16="http://schemas.microsoft.com/office/drawing/2014/main" xmlns="" id="{291EB61D-9A9A-44BE-8776-129CB5CD3889}"/>
              </a:ext>
            </a:extLst>
          </p:cNvPr>
          <p:cNvSpPr/>
          <p:nvPr/>
        </p:nvSpPr>
        <p:spPr>
          <a:xfrm>
            <a:off x="2268538" y="2493963"/>
            <a:ext cx="906462" cy="269557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Цилиндр 27">
            <a:extLst>
              <a:ext uri="{FF2B5EF4-FFF2-40B4-BE49-F238E27FC236}">
                <a16:creationId xmlns:a16="http://schemas.microsoft.com/office/drawing/2014/main" xmlns="" id="{D5A68AF7-1656-41F7-8D68-9A3F2A1C257E}"/>
              </a:ext>
            </a:extLst>
          </p:cNvPr>
          <p:cNvSpPr/>
          <p:nvPr/>
        </p:nvSpPr>
        <p:spPr>
          <a:xfrm>
            <a:off x="5868988" y="2487613"/>
            <a:ext cx="896937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Цилиндр 26">
            <a:extLst>
              <a:ext uri="{FF2B5EF4-FFF2-40B4-BE49-F238E27FC236}">
                <a16:creationId xmlns:a16="http://schemas.microsoft.com/office/drawing/2014/main" xmlns="" id="{A1D1C5E0-6CE3-4A62-8F63-0CDD47CA1AA9}"/>
              </a:ext>
            </a:extLst>
          </p:cNvPr>
          <p:cNvSpPr/>
          <p:nvPr/>
        </p:nvSpPr>
        <p:spPr>
          <a:xfrm>
            <a:off x="4037013" y="2493963"/>
            <a:ext cx="941387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Цилиндр 1">
            <a:extLst>
              <a:ext uri="{FF2B5EF4-FFF2-40B4-BE49-F238E27FC236}">
                <a16:creationId xmlns:a16="http://schemas.microsoft.com/office/drawing/2014/main" xmlns="" id="{FCF2D72A-B390-4594-833C-0A799290C1FD}"/>
              </a:ext>
            </a:extLst>
          </p:cNvPr>
          <p:cNvSpPr/>
          <p:nvPr/>
        </p:nvSpPr>
        <p:spPr>
          <a:xfrm>
            <a:off x="728663" y="2487613"/>
            <a:ext cx="935037" cy="268922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xmlns="" id="{F7DC8611-6261-4CA5-94EF-652B6F76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4950"/>
            <a:ext cx="239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Библиотеки</a:t>
            </a:r>
          </a:p>
        </p:txBody>
      </p:sp>
      <p:sp>
        <p:nvSpPr>
          <p:cNvPr id="18439" name="TextBox 8">
            <a:extLst>
              <a:ext uri="{FF2B5EF4-FFF2-40B4-BE49-F238E27FC236}">
                <a16:creationId xmlns:a16="http://schemas.microsoft.com/office/drawing/2014/main" xmlns="" id="{8136C8B2-C52E-4381-8042-8470DF03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157788"/>
            <a:ext cx="1890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Коммунальное хозяйство</a:t>
            </a:r>
          </a:p>
        </p:txBody>
      </p:sp>
      <p:sp>
        <p:nvSpPr>
          <p:cNvPr id="18440" name="TextBox 9">
            <a:extLst>
              <a:ext uri="{FF2B5EF4-FFF2-40B4-BE49-F238E27FC236}">
                <a16:creationId xmlns:a16="http://schemas.microsoft.com/office/drawing/2014/main" xmlns="" id="{23D83CFD-1B3E-4E76-8C3E-DD711FC7D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5176838"/>
            <a:ext cx="2498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Содержание мест захоронения</a:t>
            </a:r>
          </a:p>
        </p:txBody>
      </p:sp>
      <p:sp>
        <p:nvSpPr>
          <p:cNvPr id="18441" name="TextBox 10">
            <a:extLst>
              <a:ext uri="{FF2B5EF4-FFF2-40B4-BE49-F238E27FC236}">
                <a16:creationId xmlns:a16="http://schemas.microsoft.com/office/drawing/2014/main" xmlns="" id="{433A4449-53EB-4393-AE20-2A2BD236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314950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Дороги</a:t>
            </a:r>
          </a:p>
        </p:txBody>
      </p:sp>
      <p:sp>
        <p:nvSpPr>
          <p:cNvPr id="18442" name="TextBox 11">
            <a:extLst>
              <a:ext uri="{FF2B5EF4-FFF2-40B4-BE49-F238E27FC236}">
                <a16:creationId xmlns:a16="http://schemas.microsoft.com/office/drawing/2014/main" xmlns="" id="{B6C9D440-9F33-4396-A644-0C506F6E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476375"/>
            <a:ext cx="2128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20,1 млн.руб.</a:t>
            </a:r>
          </a:p>
        </p:txBody>
      </p:sp>
      <p:sp>
        <p:nvSpPr>
          <p:cNvPr id="18443" name="TextBox 12">
            <a:extLst>
              <a:ext uri="{FF2B5EF4-FFF2-40B4-BE49-F238E27FC236}">
                <a16:creationId xmlns:a16="http://schemas.microsoft.com/office/drawing/2014/main" xmlns="" id="{8BCD7672-AE20-43C3-8389-1FE5BF09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530350"/>
            <a:ext cx="1277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2,7 млн.</a:t>
            </a:r>
          </a:p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8444" name="TextBox 15">
            <a:extLst>
              <a:ext uri="{FF2B5EF4-FFF2-40B4-BE49-F238E27FC236}">
                <a16:creationId xmlns:a16="http://schemas.microsoft.com/office/drawing/2014/main" xmlns="" id="{CB4CF292-D4FD-40AA-A6BC-2A034B713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356393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24,8 % </a:t>
            </a:r>
            <a:endParaRPr lang="ru-RU" altLang="ru-RU"/>
          </a:p>
        </p:txBody>
      </p:sp>
      <p:sp>
        <p:nvSpPr>
          <p:cNvPr id="18445" name="TextBox 16">
            <a:extLst>
              <a:ext uri="{FF2B5EF4-FFF2-40B4-BE49-F238E27FC236}">
                <a16:creationId xmlns:a16="http://schemas.microsoft.com/office/drawing/2014/main" xmlns="" id="{686B7B4F-A578-4E52-8CC5-0FA5BEEAE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435350"/>
            <a:ext cx="169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Без изменений</a:t>
            </a:r>
          </a:p>
        </p:txBody>
      </p:sp>
      <p:sp>
        <p:nvSpPr>
          <p:cNvPr id="18446" name="TextBox 18">
            <a:extLst>
              <a:ext uri="{FF2B5EF4-FFF2-40B4-BE49-F238E27FC236}">
                <a16:creationId xmlns:a16="http://schemas.microsoft.com/office/drawing/2014/main" xmlns="" id="{3B5346EB-8606-49E0-B8FA-F6455929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3563938"/>
            <a:ext cx="798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9,7 % </a:t>
            </a:r>
            <a:endParaRPr lang="ru-RU" alt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xmlns="" id="{FD3C2EF0-7A9F-41B5-B7FC-607D3D054537}"/>
              </a:ext>
            </a:extLst>
          </p:cNvPr>
          <p:cNvSpPr/>
          <p:nvPr/>
        </p:nvSpPr>
        <p:spPr>
          <a:xfrm rot="16200000">
            <a:off x="711994" y="4283869"/>
            <a:ext cx="960437" cy="5556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>
            <a:extLst>
              <a:ext uri="{FF2B5EF4-FFF2-40B4-BE49-F238E27FC236}">
                <a16:creationId xmlns:a16="http://schemas.microsoft.com/office/drawing/2014/main" xmlns="" id="{26CA952F-3D19-4E0A-AF41-DC9DC147FAB2}"/>
              </a:ext>
            </a:extLst>
          </p:cNvPr>
          <p:cNvSpPr/>
          <p:nvPr/>
        </p:nvSpPr>
        <p:spPr>
          <a:xfrm rot="16200000">
            <a:off x="3948113" y="4240213"/>
            <a:ext cx="1033462" cy="5699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9" name="TextBox 25">
            <a:extLst>
              <a:ext uri="{FF2B5EF4-FFF2-40B4-BE49-F238E27FC236}">
                <a16:creationId xmlns:a16="http://schemas.microsoft.com/office/drawing/2014/main" xmlns="" id="{D91EDA52-09C7-43CF-914F-98EB3E9D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8338"/>
            <a:ext cx="2268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(+4,0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8450" name="TextBox 28">
            <a:extLst>
              <a:ext uri="{FF2B5EF4-FFF2-40B4-BE49-F238E27FC236}">
                <a16:creationId xmlns:a16="http://schemas.microsoft.com/office/drawing/2014/main" xmlns="" id="{5F461A59-5251-4903-A996-AE0ED6C1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906588"/>
            <a:ext cx="2662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(+2,2млн.руб.)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5C56776C-3134-4D68-BF3D-3EF5A60C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16" y="536393"/>
            <a:ext cx="8229600" cy="81170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</a:t>
            </a:r>
            <a:br>
              <a:rPr lang="ru-RU" altLang="ru-RU" sz="3200" b="1" dirty="0"/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Трансферты поселениям на исполнение полномочий района</a:t>
            </a:r>
            <a:endParaRPr lang="ru-RU" altLang="ru-RU" sz="3200" b="1" dirty="0"/>
          </a:p>
        </p:txBody>
      </p:sp>
      <p:sp>
        <p:nvSpPr>
          <p:cNvPr id="18452" name="TextBox 30">
            <a:extLst>
              <a:ext uri="{FF2B5EF4-FFF2-40B4-BE49-F238E27FC236}">
                <a16:creationId xmlns:a16="http://schemas.microsoft.com/office/drawing/2014/main" xmlns="" id="{581D5250-418F-436C-AC7D-F694401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530350"/>
            <a:ext cx="228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24,9 млн.руб.</a:t>
            </a:r>
          </a:p>
        </p:txBody>
      </p:sp>
      <p:sp>
        <p:nvSpPr>
          <p:cNvPr id="18453" name="TextBox 31">
            <a:extLst>
              <a:ext uri="{FF2B5EF4-FFF2-40B4-BE49-F238E27FC236}">
                <a16:creationId xmlns:a16="http://schemas.microsoft.com/office/drawing/2014/main" xmlns="" id="{BC69F966-2539-449F-8404-10FE450B1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538288"/>
            <a:ext cx="1395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0,5 млн.руб.</a:t>
            </a:r>
          </a:p>
        </p:txBody>
      </p:sp>
      <p:sp>
        <p:nvSpPr>
          <p:cNvPr id="18454" name="TextBox 31">
            <a:extLst>
              <a:ext uri="{FF2B5EF4-FFF2-40B4-BE49-F238E27FC236}">
                <a16:creationId xmlns:a16="http://schemas.microsoft.com/office/drawing/2014/main" xmlns="" id="{5C37201F-0F47-4CD5-8269-3CBAED33A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435350"/>
            <a:ext cx="141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Без</a:t>
            </a:r>
          </a:p>
          <a:p>
            <a:pPr algn="ctr"/>
            <a:r>
              <a:rPr lang="ru-RU" altLang="ru-RU"/>
              <a:t>изменений</a:t>
            </a:r>
          </a:p>
        </p:txBody>
      </p:sp>
      <p:sp>
        <p:nvSpPr>
          <p:cNvPr id="24" name="Цилиндр 23">
            <a:extLst>
              <a:ext uri="{FF2B5EF4-FFF2-40B4-BE49-F238E27FC236}">
                <a16:creationId xmlns:a16="http://schemas.microsoft.com/office/drawing/2014/main" xmlns="" id="{F392F131-20D9-4EF1-AAA5-E6BFB59B9066}"/>
              </a:ext>
            </a:extLst>
          </p:cNvPr>
          <p:cNvSpPr/>
          <p:nvPr/>
        </p:nvSpPr>
        <p:spPr>
          <a:xfrm>
            <a:off x="7588250" y="2500313"/>
            <a:ext cx="896938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6" name="TextBox 31">
            <a:extLst>
              <a:ext uri="{FF2B5EF4-FFF2-40B4-BE49-F238E27FC236}">
                <a16:creationId xmlns:a16="http://schemas.microsoft.com/office/drawing/2014/main" xmlns="" id="{B8EE45A2-33C9-4356-A1E0-73E12A2C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1576388"/>
            <a:ext cx="1395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0,6 млн.руб.</a:t>
            </a:r>
          </a:p>
        </p:txBody>
      </p:sp>
      <p:sp>
        <p:nvSpPr>
          <p:cNvPr id="18457" name="TextBox 10">
            <a:extLst>
              <a:ext uri="{FF2B5EF4-FFF2-40B4-BE49-F238E27FC236}">
                <a16:creationId xmlns:a16="http://schemas.microsoft.com/office/drawing/2014/main" xmlns="" id="{6A1C052E-723F-426A-A53F-37CD864B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531336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ТКО</a:t>
            </a:r>
          </a:p>
        </p:txBody>
      </p:sp>
      <p:sp>
        <p:nvSpPr>
          <p:cNvPr id="18458" name="TextBox 31">
            <a:extLst>
              <a:ext uri="{FF2B5EF4-FFF2-40B4-BE49-F238E27FC236}">
                <a16:creationId xmlns:a16="http://schemas.microsoft.com/office/drawing/2014/main" xmlns="" id="{A382A46D-983E-4B87-9668-A0B4B274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35350"/>
            <a:ext cx="1220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 с 2024</a:t>
            </a:r>
          </a:p>
          <a:p>
            <a:pPr algn="ctr"/>
            <a:r>
              <a:rPr lang="ru-RU" altLang="ru-RU"/>
              <a:t> года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4DD075-5362-4833-A8E6-62F4BF933969}"/>
              </a:ext>
            </a:extLst>
          </p:cNvPr>
          <p:cNvSpPr txBox="1"/>
          <p:nvPr/>
        </p:nvSpPr>
        <p:spPr>
          <a:xfrm>
            <a:off x="284085" y="267973"/>
            <a:ext cx="8565734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Инициативное бюджетирование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это один из инструментов вовлечения граждан в местное самоуправление и управление бюджетом территории.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Население района, поселения лично участвует в определении проблемы, подготовке инициативы, софинансировании и контроле. В фокусе проблем – местная инфраструктура: благоустройство территорий, ремонт дорог, организация освещения, водоснабжения, спортивные площадки и т.д.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xmlns="" id="{3EF7C943-0BC6-4F41-806C-AA685D5877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302034"/>
          <a:ext cx="8229600" cy="22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EE2D77-40DD-402B-B2A5-B622787C5C17}"/>
              </a:ext>
            </a:extLst>
          </p:cNvPr>
          <p:cNvSpPr txBox="1"/>
          <p:nvPr/>
        </p:nvSpPr>
        <p:spPr>
          <a:xfrm>
            <a:off x="214282" y="139338"/>
            <a:ext cx="8715436" cy="686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+mn-cs"/>
              </a:rPr>
              <a:t>Основные направления по обеспечению эффективного расходования бюджетных средств в 2024-2026 годах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продолжить работу по освоению резервов налоговых и неналоговых доходов, повысить эффективность управления дебиторской задолженностью по доходам;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продолжить работу по повышению эффективности бюджетных расходов при обеспечении качества и доступности оказываемых  муниципальных услуг;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принять меры по повышению качества бюджетного  планирования;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повысить качество разработки муниципальных программ;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обеспечить эффективное расходование сумм финансовой помощи из вышестоящих бюджетов.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Качество управления муниципальными финансами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/>
              <a:t>По рейтингу Министерства финансов </a:t>
            </a:r>
          </a:p>
          <a:p>
            <a:pPr algn="ctr">
              <a:buNone/>
            </a:pPr>
            <a:r>
              <a:rPr lang="ru-RU" dirty="0"/>
              <a:t>Челябинской области </a:t>
            </a:r>
          </a:p>
          <a:p>
            <a:pPr algn="ctr">
              <a:buNone/>
            </a:pPr>
            <a:r>
              <a:rPr lang="ru-RU" dirty="0" err="1"/>
              <a:t>Еткульский</a:t>
            </a:r>
            <a:r>
              <a:rPr lang="ru-RU" dirty="0"/>
              <a:t> муниципальный район в 2022 году вошел в 1-ю группу муниципальных образований с высоким качеством управления финансами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338" y="954088"/>
            <a:ext cx="8482012" cy="56432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год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/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sz="1400" u="sng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6632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2402" y="64126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xmlns="" val="189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29" y="914738"/>
            <a:ext cx="8412163" cy="5802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Межбюджетные трансферты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доходов над расходами бюджета.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241" y="6347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xmlns="" val="2710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0410" y="1052736"/>
            <a:ext cx="835025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indent="0" algn="just">
              <a:buNone/>
            </a:pP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buFontTx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xmlns="" val="9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Кто управляет и распоряжается бюджетом?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Этапы работы с бюджетом</a:t>
            </a:r>
            <a:br>
              <a:rPr lang="ru-RU" sz="2800" b="1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/>
              <a:t>Бюджетный процесс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Основные параметры бюджетов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Основные показатели социально-экономического развития Еткульского муниципального района в 2023 году (оценка)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Отгружено товаров собственного производства, выполнено работ  и услуг собственными силами  по «чистым» видам деятельности (по крупным и средним организациям)  - 11383,1 млн. 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Среднегодовая численность населения – 29,7 тыс. человек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Оборот розничной торговли  по крупным и средним организациям – 1320,3  млн. 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Инвестиции в основной капитал  за счет всех источников финансирования – 944 мл. 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Фонд оплаты труда 2613,7 млн. рублей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Из чего складывается местный бюджет в 2024 году?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xmlns="" id="{6E9BDF91-F345-4817-992D-966811C3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640"/>
            <a:ext cx="8229600" cy="100139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бюджета на 2024 год и на плановый период 2025 и 2026 годов</a:t>
            </a:r>
          </a:p>
        </p:txBody>
      </p:sp>
      <p:graphicFrame>
        <p:nvGraphicFramePr>
          <p:cNvPr id="1026" name="Object 32">
            <a:extLst>
              <a:ext uri="{FF2B5EF4-FFF2-40B4-BE49-F238E27FC236}">
                <a16:creationId xmlns:a16="http://schemas.microsoft.com/office/drawing/2014/main" xmlns="" id="{73B16E67-EC35-4898-970B-28CC2B4D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100" y="1812925"/>
          <a:ext cx="7766050" cy="4606925"/>
        </p:xfrm>
        <a:graphic>
          <a:graphicData uri="http://schemas.openxmlformats.org/presentationml/2006/ole">
            <p:oleObj spid="_x0000_s260103" r:id="rId3" imgW="7766977" imgH="4608975" progId="Excel.Chart.8">
              <p:embed/>
            </p:oleObj>
          </a:graphicData>
        </a:graphic>
      </p:graphicFrame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B32D1F8F-B84D-49C5-9645-6A62783B36C7}"/>
              </a:ext>
            </a:extLst>
          </p:cNvPr>
          <p:cNvSpPr/>
          <p:nvPr/>
        </p:nvSpPr>
        <p:spPr>
          <a:xfrm>
            <a:off x="2029968" y="3050119"/>
            <a:ext cx="1897597" cy="317159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113,2</a:t>
            </a:r>
            <a:r>
              <a:rPr lang="ru-RU" sz="16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 %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174E41EA-8ADE-4877-84D7-544808AAEE72}"/>
              </a:ext>
            </a:extLst>
          </p:cNvPr>
          <p:cNvSpPr/>
          <p:nvPr/>
        </p:nvSpPr>
        <p:spPr>
          <a:xfrm>
            <a:off x="5030506" y="3367278"/>
            <a:ext cx="1959429" cy="345186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0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114,3 </a:t>
            </a:r>
            <a:r>
              <a:rPr lang="ru-RU" sz="16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7F687D2D-84FF-41BB-92A3-94BE251539B8}"/>
              </a:ext>
            </a:extLst>
          </p:cNvPr>
          <p:cNvSpPr/>
          <p:nvPr/>
        </p:nvSpPr>
        <p:spPr>
          <a:xfrm>
            <a:off x="3560763" y="4216400"/>
            <a:ext cx="1881187" cy="5381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84,0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xmlns="" id="{1B17D056-4E4D-479B-8C80-3655B8BD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004888"/>
            <a:ext cx="158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4A4B4212-1A42-4BFD-8398-23532041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-91440"/>
            <a:ext cx="9001156" cy="86868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доходов бюджета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5">
            <a:extLst>
              <a:ext uri="{FF2B5EF4-FFF2-40B4-BE49-F238E27FC236}">
                <a16:creationId xmlns:a16="http://schemas.microsoft.com/office/drawing/2014/main" xmlns="" id="{A57D3D67-BC46-4020-A906-ABD0A51116F9}"/>
              </a:ext>
            </a:extLst>
          </p:cNvPr>
          <p:cNvGraphicFramePr>
            <a:graphicFrameLocks/>
          </p:cNvGraphicFramePr>
          <p:nvPr/>
        </p:nvGraphicFramePr>
        <p:xfrm>
          <a:off x="139700" y="1400175"/>
          <a:ext cx="8831263" cy="5313363"/>
        </p:xfrm>
        <a:graphic>
          <a:graphicData uri="http://schemas.openxmlformats.org/presentationml/2006/ole">
            <p:oleObj spid="_x0000_s261127" r:id="rId3" imgW="8833870" imgH="5310076" progId="Excel.Chart.8">
              <p:embed/>
            </p:oleObj>
          </a:graphicData>
        </a:graphic>
      </p:graphicFrame>
      <p:sp>
        <p:nvSpPr>
          <p:cNvPr id="2052" name="TextBox 6">
            <a:extLst>
              <a:ext uri="{FF2B5EF4-FFF2-40B4-BE49-F238E27FC236}">
                <a16:creationId xmlns:a16="http://schemas.microsoft.com/office/drawing/2014/main" xmlns="" id="{0F4B5D52-138B-43EC-997A-FCAB9869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1292225"/>
            <a:ext cx="20018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1503,5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</a:p>
        </p:txBody>
      </p:sp>
      <p:sp>
        <p:nvSpPr>
          <p:cNvPr id="2053" name="TextBox 18">
            <a:extLst>
              <a:ext uri="{FF2B5EF4-FFF2-40B4-BE49-F238E27FC236}">
                <a16:creationId xmlns:a16="http://schemas.microsoft.com/office/drawing/2014/main" xmlns="" id="{1AE014FD-C5F6-4DDC-B5A0-E5D246CA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266825"/>
            <a:ext cx="2128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1702,3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4" name="TextBox 21">
            <a:extLst>
              <a:ext uri="{FF2B5EF4-FFF2-40B4-BE49-F238E27FC236}">
                <a16:creationId xmlns:a16="http://schemas.microsoft.com/office/drawing/2014/main" xmlns="" id="{2FB28650-BA46-422F-AA05-CC45869DF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1892300"/>
            <a:ext cx="110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492,8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5" name="TextBox 22">
            <a:extLst>
              <a:ext uri="{FF2B5EF4-FFF2-40B4-BE49-F238E27FC236}">
                <a16:creationId xmlns:a16="http://schemas.microsoft.com/office/drawing/2014/main" xmlns="" id="{83C51F7F-58F3-497D-976D-D4194AFEA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4822825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1010,7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6" name="TextBox 23">
            <a:extLst>
              <a:ext uri="{FF2B5EF4-FFF2-40B4-BE49-F238E27FC236}">
                <a16:creationId xmlns:a16="http://schemas.microsoft.com/office/drawing/2014/main" xmlns="" id="{4BFE8BB5-8A18-4584-94CF-08A7F2BF5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887538"/>
            <a:ext cx="124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575,3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7" name="TextBox 24">
            <a:extLst>
              <a:ext uri="{FF2B5EF4-FFF2-40B4-BE49-F238E27FC236}">
                <a16:creationId xmlns:a16="http://schemas.microsoft.com/office/drawing/2014/main" xmlns="" id="{980F6188-98F5-426F-B925-A049D6611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4822825"/>
            <a:ext cx="113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1127,0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1641</Words>
  <Application>Microsoft Office PowerPoint</Application>
  <PresentationFormat>Экран (4:3)</PresentationFormat>
  <Paragraphs>284</Paragraphs>
  <Slides>29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Поток</vt:lpstr>
      <vt:lpstr>Диаграмма Microsoft Office Excel</vt:lpstr>
      <vt:lpstr>    Бюджет Еткульского муниципального района  на 2024 год и на плановый период 2025 и 2026 годов для граждан</vt:lpstr>
      <vt:lpstr>Бюджет – это план доходов и расходов на определенный период.</vt:lpstr>
      <vt:lpstr>Кто управляет и распоряжается бюджетом?</vt:lpstr>
      <vt:lpstr>Этапы работы с бюджетом  Бюджетный процесс</vt:lpstr>
      <vt:lpstr>Основные параметры бюджетов</vt:lpstr>
      <vt:lpstr>Основные показатели социально-экономического развития Еткульского муниципального района в 2023 году (оценка)</vt:lpstr>
      <vt:lpstr>Из чего складывается местный бюджет в 2024 году?</vt:lpstr>
      <vt:lpstr>Параметры бюджета на 2024 год и на плановый период 2025 и 2026 годов</vt:lpstr>
      <vt:lpstr>Структура доходов бюджета</vt:lpstr>
      <vt:lpstr>Структура налоговых и неналоговых доходов бюджета в 2024 году</vt:lpstr>
      <vt:lpstr>Динамика по основным доходным источникам районного бюджета в 2024 году </vt:lpstr>
      <vt:lpstr>Расходы на национальные проекты  в 2024 году </vt:lpstr>
      <vt:lpstr>Слайд 13</vt:lpstr>
      <vt:lpstr>Распределение расходов  по отраслям в 2024 году</vt:lpstr>
      <vt:lpstr> Программный бюджет  В 2024 году запланировано финансирование расходов по 26 муниципальным программам на общую сумму   1689,1 млн.рублей</vt:lpstr>
      <vt:lpstr>    Муниципальная программа «Развитие образования в Еткульском муниципальном районе»      </vt:lpstr>
      <vt:lpstr>    Муниципальная программа «Развитие социальной защиты населения в Еткульском муниципальном районе»      </vt:lpstr>
      <vt:lpstr>    Программы по жилищно-коммунальному хозяйству       </vt:lpstr>
      <vt:lpstr>    Муниципальная программа «Развитие культуры в Еткульском муниципальном районе»      </vt:lpstr>
      <vt:lpstr>    Муниципальная программа «Развитие физической культуры и спорта в Еткульском муниципальном районе»      </vt:lpstr>
      <vt:lpstr>Программы по работе с молодежью</vt:lpstr>
      <vt:lpstr>Слайд 22</vt:lpstr>
      <vt:lpstr>          Трансферты поселениям на исполнение полномочий района</vt:lpstr>
      <vt:lpstr>Слайд 24</vt:lpstr>
      <vt:lpstr>Слайд 25</vt:lpstr>
      <vt:lpstr>Качество управления муниципальными финансами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Еткульского муниципального района 2015-2017 для граждан</dc:title>
  <dc:creator>Ольга</dc:creator>
  <cp:lastModifiedBy>Татьяна Евгеньевна</cp:lastModifiedBy>
  <cp:revision>134</cp:revision>
  <cp:lastPrinted>2024-01-16T03:03:05Z</cp:lastPrinted>
  <dcterms:created xsi:type="dcterms:W3CDTF">2015-04-10T08:55:23Z</dcterms:created>
  <dcterms:modified xsi:type="dcterms:W3CDTF">2024-01-16T08:57:46Z</dcterms:modified>
</cp:coreProperties>
</file>